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71" r:id="rId3"/>
    <p:sldId id="372" r:id="rId4"/>
    <p:sldId id="366" r:id="rId5"/>
    <p:sldId id="341" r:id="rId6"/>
    <p:sldId id="332" r:id="rId7"/>
    <p:sldId id="335" r:id="rId8"/>
    <p:sldId id="339" r:id="rId9"/>
    <p:sldId id="342" r:id="rId10"/>
    <p:sldId id="340" r:id="rId11"/>
    <p:sldId id="319" r:id="rId12"/>
    <p:sldId id="323" r:id="rId13"/>
    <p:sldId id="313" r:id="rId14"/>
    <p:sldId id="318" r:id="rId15"/>
    <p:sldId id="322" r:id="rId16"/>
    <p:sldId id="324" r:id="rId17"/>
    <p:sldId id="326" r:id="rId18"/>
    <p:sldId id="348" r:id="rId19"/>
    <p:sldId id="327" r:id="rId20"/>
    <p:sldId id="347" r:id="rId21"/>
    <p:sldId id="349" r:id="rId22"/>
    <p:sldId id="351" r:id="rId23"/>
    <p:sldId id="353" r:id="rId24"/>
    <p:sldId id="354" r:id="rId25"/>
    <p:sldId id="357" r:id="rId26"/>
    <p:sldId id="358" r:id="rId27"/>
    <p:sldId id="359" r:id="rId28"/>
    <p:sldId id="355" r:id="rId29"/>
    <p:sldId id="362" r:id="rId30"/>
    <p:sldId id="360" r:id="rId31"/>
    <p:sldId id="361" r:id="rId32"/>
    <p:sldId id="344" r:id="rId33"/>
    <p:sldId id="345" r:id="rId34"/>
    <p:sldId id="346" r:id="rId35"/>
    <p:sldId id="280" r:id="rId36"/>
    <p:sldId id="304" r:id="rId37"/>
    <p:sldId id="336" r:id="rId38"/>
    <p:sldId id="338" r:id="rId39"/>
    <p:sldId id="363" r:id="rId40"/>
    <p:sldId id="260" r:id="rId41"/>
    <p:sldId id="364" r:id="rId42"/>
    <p:sldId id="352" r:id="rId43"/>
    <p:sldId id="365" r:id="rId44"/>
    <p:sldId id="308" r:id="rId45"/>
    <p:sldId id="307" r:id="rId46"/>
    <p:sldId id="278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9" autoAdjust="0"/>
    <p:restoredTop sz="86430" autoAdjust="0"/>
  </p:normalViewPr>
  <p:slideViewPr>
    <p:cSldViewPr snapToObjects="1">
      <p:cViewPr>
        <p:scale>
          <a:sx n="81" d="100"/>
          <a:sy n="81" d="100"/>
        </p:scale>
        <p:origin x="-102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480E0-533B-2442-AB63-E08C358659CD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66BB6-1828-1C46-8BD6-F40F7F892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36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F543A-01F0-5344-99D1-50D1FA3C4CB6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4FE83-BCA8-534A-95D1-8C096A13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7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EEEDB7-A073-4293-9BFA-804F69F5E053}" type="slidenum">
              <a:rPr lang="pt-BR" smtClean="0"/>
              <a:pPr>
                <a:defRPr/>
              </a:pPr>
              <a:t>35</a:t>
            </a:fld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48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D90A7D0-F8AF-4133-8B66-EF85E51F3745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37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BFB98B-0112-46B4-966A-DBE9C1A58135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smtClean="0"/>
          </a:p>
        </p:txBody>
      </p:sp>
      <p:sp>
        <p:nvSpPr>
          <p:cNvPr id="348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D90A7D0-F8AF-4133-8B66-EF85E51F3745}" type="slidenum">
              <a:rPr lang="pt-BR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935"/>
            <a:ext cx="9144000" cy="617093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7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3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7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3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9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1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9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1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4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257969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BE246991-B4DE-FF49-8A3F-24E14F7C045C}" type="datetimeFigureOut">
              <a:rPr lang="en-US" smtClean="0"/>
              <a:t>14/04/16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302709" y="6189003"/>
            <a:ext cx="23840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2D8479-E122-BD4F-B42A-8817454F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16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5791200" y="617378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carlos.alberto@ufrgs.br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56970" y="6378207"/>
            <a:ext cx="2442496" cy="369332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UFERSA, </a:t>
            </a:r>
            <a:r>
              <a:rPr lang="en-US" dirty="0" err="1" smtClean="0"/>
              <a:t>Março</a:t>
            </a:r>
            <a:r>
              <a:rPr lang="en-US" dirty="0" smtClean="0"/>
              <a:t> de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6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 cap="none" spc="0">
          <a:ln w="1905"/>
          <a:gradFill>
            <a:gsLst>
              <a:gs pos="0">
                <a:schemeClr val="accent6">
                  <a:shade val="20000"/>
                  <a:satMod val="200000"/>
                </a:schemeClr>
              </a:gs>
              <a:gs pos="78000">
                <a:schemeClr val="accent6">
                  <a:tint val="90000"/>
                  <a:shade val="89000"/>
                  <a:satMod val="220000"/>
                </a:schemeClr>
              </a:gs>
              <a:gs pos="100000">
                <a:schemeClr val="accent6">
                  <a:tint val="12000"/>
                  <a:satMod val="255000"/>
                </a:schemeClr>
              </a:gs>
            </a:gsLst>
            <a:lin ang="5400000"/>
          </a:gra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93"/>
            <a:ext cx="9144000" cy="176362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90"/>
                </a:solidFill>
              </a:rPr>
              <a:t>Inter, Multi, Trans:</a:t>
            </a:r>
            <a:br>
              <a:rPr lang="en-US" sz="4000" dirty="0" smtClean="0">
                <a:solidFill>
                  <a:srgbClr val="000090"/>
                </a:solidFill>
              </a:rPr>
            </a:br>
            <a:r>
              <a:rPr lang="en-US" sz="4000" dirty="0" smtClean="0">
                <a:solidFill>
                  <a:srgbClr val="000090"/>
                </a:solidFill>
              </a:rPr>
              <a:t>Para </a:t>
            </a:r>
            <a:r>
              <a:rPr lang="en-US" sz="4000" dirty="0" err="1" smtClean="0">
                <a:solidFill>
                  <a:srgbClr val="000090"/>
                </a:solidFill>
              </a:rPr>
              <a:t>onde</a:t>
            </a:r>
            <a:r>
              <a:rPr lang="en-US" sz="4000" dirty="0" smtClean="0">
                <a:solidFill>
                  <a:srgbClr val="000090"/>
                </a:solidFill>
              </a:rPr>
              <a:t> </a:t>
            </a:r>
            <a:r>
              <a:rPr lang="en-US" sz="4000" dirty="0" err="1" smtClean="0">
                <a:solidFill>
                  <a:srgbClr val="000090"/>
                </a:solidFill>
              </a:rPr>
              <a:t>vai</a:t>
            </a:r>
            <a:r>
              <a:rPr lang="en-US" sz="4000" dirty="0" smtClean="0">
                <a:solidFill>
                  <a:srgbClr val="000090"/>
                </a:solidFill>
              </a:rPr>
              <a:t> a </a:t>
            </a:r>
            <a:r>
              <a:rPr lang="en-US" sz="4000" dirty="0" err="1" smtClean="0">
                <a:solidFill>
                  <a:srgbClr val="000090"/>
                </a:solidFill>
              </a:rPr>
              <a:t>disciplinaridade</a:t>
            </a:r>
            <a:r>
              <a:rPr lang="en-US" sz="4000" dirty="0" smtClean="0">
                <a:solidFill>
                  <a:srgbClr val="000090"/>
                </a:solidFill>
              </a:rPr>
              <a:t>?</a:t>
            </a: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211582"/>
            <a:ext cx="9144000" cy="316163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Carlos Alberto dos Santos</a:t>
            </a:r>
          </a:p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Professor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Visitante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Departamento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de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Ciências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Exatas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Naturais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Univ. Federal Federal Rural do Semi-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Árido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carlos.alberto@ufersa.edu.br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cas.ufrgs@gmail.com</a:t>
            </a: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423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tângulo 1"/>
          <p:cNvSpPr/>
          <p:nvPr/>
        </p:nvSpPr>
        <p:spPr>
          <a:xfrm>
            <a:off x="-24224" y="916265"/>
            <a:ext cx="9144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Como o tema circulou na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Web </a:t>
            </a:r>
            <a:r>
              <a:rPr lang="pt-BR" sz="44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of</a:t>
            </a: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Science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1945 – 2016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Papyrus"/>
                <a:cs typeface="Papyrus"/>
              </a:rPr>
              <a:t>46.066 artigos</a:t>
            </a: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62780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"/>
          <p:cNvSpPr/>
          <p:nvPr/>
        </p:nvSpPr>
        <p:spPr>
          <a:xfrm>
            <a:off x="1" y="-27384"/>
            <a:ext cx="9144000" cy="1692771"/>
          </a:xfrm>
          <a:prstGeom prst="rect">
            <a:avLst/>
          </a:prstGeom>
          <a:solidFill>
            <a:srgbClr val="EFE1A2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8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Interdisciplinarity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or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na Web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of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Science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1945 – 1994: salto em 1991</a:t>
            </a:r>
            <a:endParaRPr lang="pt-BR" sz="32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20"/>
            <a:ext cx="9144000" cy="45720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7812360" y="2636912"/>
            <a:ext cx="288032" cy="648072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24328" y="1988840"/>
            <a:ext cx="824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Papyrus"/>
                <a:cs typeface="Papyrus"/>
              </a:rPr>
              <a:t>1991</a:t>
            </a:r>
            <a:endParaRPr lang="en-US" sz="3200" b="1" dirty="0">
              <a:solidFill>
                <a:srgbClr val="FF000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18864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48880"/>
            <a:ext cx="3810000" cy="3175000"/>
          </a:xfrm>
          <a:prstGeom prst="rect">
            <a:avLst/>
          </a:prstGeom>
        </p:spPr>
      </p:pic>
      <p:sp>
        <p:nvSpPr>
          <p:cNvPr id="6" name="Retângulo 1"/>
          <p:cNvSpPr/>
          <p:nvPr/>
        </p:nvSpPr>
        <p:spPr>
          <a:xfrm>
            <a:off x="1" y="-27384"/>
            <a:ext cx="9144000" cy="1692771"/>
          </a:xfrm>
          <a:prstGeom prst="rect">
            <a:avLst/>
          </a:prstGeom>
          <a:solidFill>
            <a:srgbClr val="EFE1A2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8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Interdisciplinarity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or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na Web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of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Science</a:t>
            </a:r>
          </a:p>
          <a:p>
            <a:pPr algn="ctr">
              <a:defRPr/>
            </a:pPr>
            <a:r>
              <a:rPr lang="pt-BR" sz="32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1990 – 2002: evolução 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linear</a:t>
            </a:r>
            <a:endParaRPr lang="pt-BR" sz="32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1643042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433930"/>
              </p:ext>
            </p:extLst>
          </p:nvPr>
        </p:nvGraphicFramePr>
        <p:xfrm>
          <a:off x="539552" y="1667200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1945</a:t>
                      </a:r>
                      <a:r>
                        <a:rPr lang="en-US" baseline="0" dirty="0" smtClean="0"/>
                        <a:t>-2016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46.066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1945-1954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1955-1964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1965-1974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1975-1984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1985-1994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2.927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1995-2004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9.812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2005-2015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30.777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tângulo 1"/>
          <p:cNvSpPr/>
          <p:nvPr/>
        </p:nvSpPr>
        <p:spPr>
          <a:xfrm>
            <a:off x="1" y="-27384"/>
            <a:ext cx="9144000" cy="1200329"/>
          </a:xfrm>
          <a:prstGeom prst="rect">
            <a:avLst/>
          </a:prstGeom>
          <a:solidFill>
            <a:srgbClr val="EFE1A2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8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Interdisciplinarity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or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na Web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of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Science: 46.066 artigos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32240" y="1844824"/>
            <a:ext cx="2302072" cy="1800200"/>
            <a:chOff x="6732240" y="2492896"/>
            <a:chExt cx="2302072" cy="1800200"/>
          </a:xfrm>
        </p:grpSpPr>
        <p:pic>
          <p:nvPicPr>
            <p:cNvPr id="7" name="Picture 6" descr="pape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0" y="2492896"/>
              <a:ext cx="2302072" cy="1800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48264" y="3068960"/>
              <a:ext cx="19442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Saltos</a:t>
              </a:r>
              <a:r>
                <a:rPr lang="en-US" sz="2400" dirty="0" smtClean="0"/>
                <a:t> entre </a:t>
              </a:r>
              <a:r>
                <a:rPr lang="en-US" sz="2400" dirty="0" err="1" smtClean="0"/>
                <a:t>décadas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946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091168"/>
              </p:ext>
            </p:extLst>
          </p:nvPr>
        </p:nvGraphicFramePr>
        <p:xfrm>
          <a:off x="539552" y="166720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1990-2004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11.927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1992-1993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1994-1995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1996-1997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1998-1999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1.804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2000-2001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2.052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2002-2003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2.371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2004-2005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2.823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1"/>
          <p:cNvSpPr/>
          <p:nvPr/>
        </p:nvSpPr>
        <p:spPr>
          <a:xfrm>
            <a:off x="1" y="-27384"/>
            <a:ext cx="9144000" cy="1200329"/>
          </a:xfrm>
          <a:prstGeom prst="rect">
            <a:avLst/>
          </a:prstGeom>
          <a:solidFill>
            <a:srgbClr val="EFE1A2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8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Interdisciplinarity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or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na Web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of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Science (ano a ano)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32240" y="1844824"/>
            <a:ext cx="2302072" cy="1800200"/>
            <a:chOff x="6732240" y="2492896"/>
            <a:chExt cx="2302072" cy="1800200"/>
          </a:xfrm>
        </p:grpSpPr>
        <p:pic>
          <p:nvPicPr>
            <p:cNvPr id="7" name="Picture 6" descr="pape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240" y="2492896"/>
              <a:ext cx="2302072" cy="18002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948264" y="3068960"/>
              <a:ext cx="19442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Linear </a:t>
              </a:r>
            </a:p>
            <a:p>
              <a:pPr algn="ctr"/>
              <a:r>
                <a:rPr lang="en-US" sz="2400" dirty="0" err="1" smtClean="0"/>
                <a:t>ano</a:t>
              </a:r>
              <a:r>
                <a:rPr lang="en-US" sz="2400" dirty="0" smtClean="0"/>
                <a:t> a </a:t>
              </a:r>
              <a:r>
                <a:rPr lang="en-US" sz="2400" dirty="0" err="1" smtClean="0"/>
                <a:t>ano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84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47045"/>
              </p:ext>
            </p:extLst>
          </p:nvPr>
        </p:nvGraphicFramePr>
        <p:xfrm>
          <a:off x="1524000" y="16672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2005</a:t>
                      </a:r>
                      <a:r>
                        <a:rPr lang="en-US" baseline="0" dirty="0" smtClean="0"/>
                        <a:t>-2016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31.145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2005-2006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3.204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2007-2008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4.300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2009-2010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5.539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2011-2012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6.438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2013-2014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7.452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2014-2015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7.598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1"/>
          <p:cNvSpPr/>
          <p:nvPr/>
        </p:nvSpPr>
        <p:spPr>
          <a:xfrm>
            <a:off x="1" y="-27384"/>
            <a:ext cx="9144000" cy="1200329"/>
          </a:xfrm>
          <a:prstGeom prst="rect">
            <a:avLst/>
          </a:prstGeom>
          <a:solidFill>
            <a:srgbClr val="EFE1A2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8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Interdisciplinarity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or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interdisciplinary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na Web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of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Science (cont. ano a ano)</a:t>
            </a:r>
          </a:p>
        </p:txBody>
      </p:sp>
    </p:spTree>
    <p:extLst>
      <p:ext uri="{BB962C8B-B14F-4D97-AF65-F5344CB8AC3E}">
        <p14:creationId xmlns:p14="http://schemas.microsoft.com/office/powerpoint/2010/main" val="180216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293"/>
            <a:ext cx="9144000" cy="3320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75" y="1299876"/>
            <a:ext cx="2159000" cy="1168400"/>
          </a:xfrm>
          <a:prstGeom prst="rect">
            <a:avLst/>
          </a:prstGeom>
        </p:spPr>
      </p:pic>
      <p:sp>
        <p:nvSpPr>
          <p:cNvPr id="8" name="Retângulo 1"/>
          <p:cNvSpPr/>
          <p:nvPr/>
        </p:nvSpPr>
        <p:spPr>
          <a:xfrm>
            <a:off x="1" y="-27384"/>
            <a:ext cx="9144000" cy="1200329"/>
          </a:xfrm>
          <a:prstGeom prst="rect">
            <a:avLst/>
          </a:prstGeom>
          <a:solidFill>
            <a:srgbClr val="EFE1A2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8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Artigo mais citado até março de 2016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1.307 citações</a:t>
            </a:r>
          </a:p>
        </p:txBody>
      </p:sp>
    </p:spTree>
    <p:extLst>
      <p:ext uri="{BB962C8B-B14F-4D97-AF65-F5344CB8AC3E}">
        <p14:creationId xmlns:p14="http://schemas.microsoft.com/office/powerpoint/2010/main" val="399280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"/>
          <p:cNvSpPr/>
          <p:nvPr/>
        </p:nvSpPr>
        <p:spPr>
          <a:xfrm>
            <a:off x="-24224" y="260648"/>
            <a:ext cx="9144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 padrão de publicação sobre interdisciplinaridade vem mudando. Temos agora mais artigos sobre aplicações do que sobre conceituação.</a:t>
            </a:r>
            <a:endParaRPr lang="pt-BR" sz="32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tângulo 1"/>
          <p:cNvSpPr/>
          <p:nvPr/>
        </p:nvSpPr>
        <p:spPr>
          <a:xfrm>
            <a:off x="12288" y="2636912"/>
            <a:ext cx="9135096" cy="15696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Mesmo sem fazer um estudo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bibliométrico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detalhado, dá para perceber que predominam artigos da área da saúde.</a:t>
            </a:r>
            <a:endParaRPr lang="pt-BR" sz="32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162181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99792" y="0"/>
            <a:ext cx="6336704" cy="6309320"/>
            <a:chOff x="2699792" y="0"/>
            <a:chExt cx="6336704" cy="63093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792" y="0"/>
              <a:ext cx="6336704" cy="630932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165294" y="548680"/>
              <a:ext cx="2359034" cy="764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about</a:t>
              </a:r>
            </a:p>
            <a:p>
              <a:r>
                <a:rPr lang="en-US" sz="2400" dirty="0" err="1" smtClean="0"/>
                <a:t>transdisciplinarity</a:t>
              </a:r>
              <a:r>
                <a:rPr lang="en-US" sz="2400" dirty="0" smtClean="0"/>
                <a:t>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153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tângulo 1"/>
          <p:cNvSpPr/>
          <p:nvPr/>
        </p:nvSpPr>
        <p:spPr>
          <a:xfrm>
            <a:off x="1" y="-27384"/>
            <a:ext cx="9144000" cy="1200329"/>
          </a:xfrm>
          <a:prstGeom prst="rect">
            <a:avLst/>
          </a:prstGeom>
          <a:solidFill>
            <a:srgbClr val="EFE1A2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8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Transdisciplinarity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or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Transdisciplinary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na Web </a:t>
            </a: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of</a:t>
            </a: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Science: 2.915 artigos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280"/>
            <a:ext cx="9144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060" y="1628800"/>
            <a:ext cx="5702300" cy="3556000"/>
          </a:xfrm>
          <a:prstGeom prst="rect">
            <a:avLst/>
          </a:prstGeom>
        </p:spPr>
      </p:pic>
      <p:sp>
        <p:nvSpPr>
          <p:cNvPr id="10" name="Retângulo 1"/>
          <p:cNvSpPr/>
          <p:nvPr/>
        </p:nvSpPr>
        <p:spPr>
          <a:xfrm>
            <a:off x="1842095" y="1484784"/>
            <a:ext cx="5178177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Exponencial</a:t>
            </a:r>
            <a:endParaRPr lang="pt-BR" sz="32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14835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93"/>
            <a:ext cx="9144000" cy="176362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90"/>
                </a:solidFill>
              </a:rPr>
              <a:t>Inter, Multi, Trans:</a:t>
            </a:r>
            <a:br>
              <a:rPr lang="en-US" sz="4000" dirty="0" smtClean="0">
                <a:solidFill>
                  <a:srgbClr val="000090"/>
                </a:solidFill>
              </a:rPr>
            </a:br>
            <a:r>
              <a:rPr lang="en-US" sz="4000" dirty="0" smtClean="0">
                <a:solidFill>
                  <a:srgbClr val="000090"/>
                </a:solidFill>
              </a:rPr>
              <a:t>Para </a:t>
            </a:r>
            <a:r>
              <a:rPr lang="en-US" sz="4000" dirty="0" err="1" smtClean="0">
                <a:solidFill>
                  <a:srgbClr val="000090"/>
                </a:solidFill>
              </a:rPr>
              <a:t>onde</a:t>
            </a:r>
            <a:r>
              <a:rPr lang="en-US" sz="4000" dirty="0" smtClean="0">
                <a:solidFill>
                  <a:srgbClr val="000090"/>
                </a:solidFill>
              </a:rPr>
              <a:t> </a:t>
            </a:r>
            <a:r>
              <a:rPr lang="en-US" sz="4000" dirty="0" err="1" smtClean="0">
                <a:solidFill>
                  <a:srgbClr val="000090"/>
                </a:solidFill>
              </a:rPr>
              <a:t>vai</a:t>
            </a:r>
            <a:r>
              <a:rPr lang="en-US" sz="4000" dirty="0" smtClean="0">
                <a:solidFill>
                  <a:srgbClr val="000090"/>
                </a:solidFill>
              </a:rPr>
              <a:t> a </a:t>
            </a:r>
            <a:r>
              <a:rPr lang="en-US" sz="4000" dirty="0" err="1" smtClean="0">
                <a:solidFill>
                  <a:srgbClr val="000090"/>
                </a:solidFill>
              </a:rPr>
              <a:t>disciplinaridade</a:t>
            </a:r>
            <a:r>
              <a:rPr lang="en-US" sz="4000" dirty="0" smtClean="0">
                <a:solidFill>
                  <a:srgbClr val="000090"/>
                </a:solidFill>
              </a:rPr>
              <a:t>?</a:t>
            </a: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211582"/>
            <a:ext cx="9144000" cy="316163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Carlos Alberto dos Santos</a:t>
            </a:r>
          </a:p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Professor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Visitante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Departamento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de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Ciências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Exatas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Naturais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Univ. Federal Federal Rural do Semi-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Árido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carlos.alberto@ufersa.edu.br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cas.ufrgs@gmail.com</a:t>
            </a: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190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267744" y="1916832"/>
            <a:ext cx="45301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A </a:t>
            </a:r>
            <a:r>
              <a:rPr lang="pt-BR" sz="44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geléia</a:t>
            </a: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geral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236585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693271"/>
            <a:ext cx="87849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Interdisciplinarity</a:t>
            </a:r>
            <a:r>
              <a:rPr lang="en-US" sz="3200" dirty="0"/>
              <a:t> has become a widespread </a:t>
            </a:r>
            <a:r>
              <a:rPr lang="en-US" sz="3200" b="1" dirty="0">
                <a:solidFill>
                  <a:srgbClr val="FF0000"/>
                </a:solidFill>
              </a:rPr>
              <a:t>mantra</a:t>
            </a:r>
            <a:r>
              <a:rPr lang="en-US" sz="3200" dirty="0"/>
              <a:t> for research, accompanied by </a:t>
            </a:r>
            <a:r>
              <a:rPr lang="en-US" sz="3200" dirty="0" smtClean="0"/>
              <a:t>a growing </a:t>
            </a:r>
            <a:r>
              <a:rPr lang="en-US" sz="3200" dirty="0"/>
              <a:t>body of publications. Evaluation, however, remains one of the least-</a:t>
            </a:r>
            <a:r>
              <a:rPr lang="en-US" sz="3200" dirty="0" smtClean="0"/>
              <a:t>understood aspects</a:t>
            </a:r>
            <a:r>
              <a:rPr lang="en-US" sz="3200" dirty="0"/>
              <a:t>. This review of interdisciplinary </a:t>
            </a:r>
            <a:r>
              <a:rPr lang="en-US" sz="3200" dirty="0" smtClean="0"/>
              <a:t>and </a:t>
            </a:r>
            <a:r>
              <a:rPr lang="en-US" sz="3200" dirty="0" err="1" smtClean="0"/>
              <a:t>transdisciplinary</a:t>
            </a:r>
            <a:r>
              <a:rPr lang="en-US" sz="3200" dirty="0" smtClean="0"/>
              <a:t> </a:t>
            </a:r>
            <a:r>
              <a:rPr lang="en-US" sz="3200" dirty="0"/>
              <a:t>research evaluation </a:t>
            </a:r>
            <a:r>
              <a:rPr lang="en-US" sz="3200" dirty="0" smtClean="0"/>
              <a:t>categorizes </a:t>
            </a:r>
            <a:r>
              <a:rPr lang="en-US" sz="3200" dirty="0"/>
              <a:t>lessons from the emergent international literature on the topic reviewed in 2007.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306711"/>
            <a:ext cx="9144000" cy="55128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KLEIN, J.T. Evaluation of Interdisciplinary and </a:t>
            </a:r>
            <a:r>
              <a:rPr lang="en-US" sz="2000" dirty="0" err="1">
                <a:solidFill>
                  <a:schemeClr val="tx1"/>
                </a:solidFill>
              </a:rPr>
              <a:t>Transdisciplinary</a:t>
            </a:r>
            <a:r>
              <a:rPr lang="en-US" sz="2000" dirty="0">
                <a:solidFill>
                  <a:schemeClr val="tx1"/>
                </a:solidFill>
              </a:rPr>
              <a:t> Research: A Literature Review. </a:t>
            </a:r>
            <a:r>
              <a:rPr lang="da-DK" sz="2000" dirty="0">
                <a:solidFill>
                  <a:schemeClr val="tx1"/>
                </a:solidFill>
              </a:rPr>
              <a:t>Am. J. </a:t>
            </a:r>
            <a:r>
              <a:rPr lang="da-DK" sz="2000" dirty="0" err="1">
                <a:solidFill>
                  <a:schemeClr val="tx1"/>
                </a:solidFill>
              </a:rPr>
              <a:t>Prev</a:t>
            </a:r>
            <a:r>
              <a:rPr lang="da-DK" sz="2000" dirty="0">
                <a:solidFill>
                  <a:schemeClr val="tx1"/>
                </a:solidFill>
              </a:rPr>
              <a:t>. Med. 2008;35(2S)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1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916832"/>
            <a:ext cx="9144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Artigos sobre conceituação: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os três mais citados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200"/>
            <a:ext cx="9144000" cy="41439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tângulo 1"/>
          <p:cNvSpPr/>
          <p:nvPr/>
        </p:nvSpPr>
        <p:spPr>
          <a:xfrm>
            <a:off x="251520" y="44624"/>
            <a:ext cx="5178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150 citações em 16/3/2016</a:t>
            </a:r>
            <a:endParaRPr lang="pt-BR" sz="28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277834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1689"/>
            <a:ext cx="3849329" cy="6858000"/>
          </a:xfrm>
          <a:prstGeom prst="rect">
            <a:avLst/>
          </a:prstGeom>
        </p:spPr>
      </p:pic>
      <p:sp>
        <p:nvSpPr>
          <p:cNvPr id="4" name="Retângulo 1"/>
          <p:cNvSpPr/>
          <p:nvPr/>
        </p:nvSpPr>
        <p:spPr>
          <a:xfrm>
            <a:off x="6300192" y="116632"/>
            <a:ext cx="2803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Max-</a:t>
            </a:r>
            <a:r>
              <a:rPr lang="pt-BR" sz="2800" dirty="0" err="1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Neef</a:t>
            </a: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, 2005</a:t>
            </a:r>
            <a:endParaRPr lang="pt-BR" sz="28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2315016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4309559"/>
          </a:xfrm>
          <a:prstGeom prst="rect">
            <a:avLst/>
          </a:prstGeom>
        </p:spPr>
      </p:pic>
      <p:sp>
        <p:nvSpPr>
          <p:cNvPr id="5" name="Retângulo 1"/>
          <p:cNvSpPr/>
          <p:nvPr/>
        </p:nvSpPr>
        <p:spPr>
          <a:xfrm>
            <a:off x="35496" y="5373216"/>
            <a:ext cx="33473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3366FF"/>
                </a:solidFill>
                <a:latin typeface="Papyrus"/>
                <a:cs typeface="Papyrus"/>
              </a:rPr>
              <a:t>Nível 1: o que existe</a:t>
            </a:r>
            <a:endParaRPr lang="pt-BR" sz="2400" dirty="0">
              <a:ln w="10541" cmpd="sng">
                <a:solidFill>
                  <a:srgbClr val="0000FF"/>
                </a:solidFill>
                <a:prstDash val="solid"/>
              </a:ln>
              <a:solidFill>
                <a:srgbClr val="3366FF"/>
              </a:solidFill>
              <a:latin typeface="Papyrus"/>
              <a:cs typeface="Papyrus"/>
            </a:endParaRPr>
          </a:p>
        </p:txBody>
      </p:sp>
      <p:sp>
        <p:nvSpPr>
          <p:cNvPr id="7" name="Retângulo 1"/>
          <p:cNvSpPr/>
          <p:nvPr/>
        </p:nvSpPr>
        <p:spPr>
          <a:xfrm>
            <a:off x="256488" y="1733907"/>
            <a:ext cx="22992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0000FF"/>
                </a:solidFill>
                <a:latin typeface="Papyrus"/>
                <a:cs typeface="Papyrus"/>
              </a:rPr>
              <a:t>Nível 3: o que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0000FF"/>
                </a:solidFill>
                <a:latin typeface="Papyrus"/>
                <a:cs typeface="Papyrus"/>
              </a:rPr>
              <a:t>queremos fazer</a:t>
            </a:r>
            <a:endParaRPr lang="pt-BR" sz="2400" dirty="0">
              <a:ln w="10541" cmpd="sng">
                <a:solidFill>
                  <a:srgbClr val="0000FF"/>
                </a:solidFill>
                <a:prstDash val="solid"/>
              </a:ln>
              <a:solidFill>
                <a:srgbClr val="0000FF"/>
              </a:solidFill>
              <a:latin typeface="Papyrus"/>
              <a:cs typeface="Papyrus"/>
            </a:endParaRPr>
          </a:p>
        </p:txBody>
      </p:sp>
      <p:sp>
        <p:nvSpPr>
          <p:cNvPr id="8" name="Retângulo 1"/>
          <p:cNvSpPr/>
          <p:nvPr/>
        </p:nvSpPr>
        <p:spPr>
          <a:xfrm>
            <a:off x="6876256" y="2708920"/>
            <a:ext cx="2299288" cy="120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0000FF"/>
                </a:solidFill>
                <a:latin typeface="Papyrus"/>
                <a:cs typeface="Papyrus"/>
              </a:rPr>
              <a:t>Nível 2: o que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0000FF"/>
                </a:solidFill>
                <a:latin typeface="Papyrus"/>
                <a:cs typeface="Papyrus"/>
              </a:rPr>
              <a:t>somos capazes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0000FF"/>
                </a:solidFill>
                <a:latin typeface="Papyrus"/>
                <a:cs typeface="Papyrus"/>
              </a:rPr>
              <a:t>de fazer</a:t>
            </a:r>
            <a:endParaRPr lang="pt-BR" sz="2400" dirty="0">
              <a:ln w="10541" cmpd="sng">
                <a:solidFill>
                  <a:srgbClr val="0000FF"/>
                </a:solidFill>
                <a:prstDash val="solid"/>
              </a:ln>
              <a:solidFill>
                <a:srgbClr val="0000FF"/>
              </a:solidFill>
              <a:latin typeface="Papyrus"/>
              <a:cs typeface="Papyrus"/>
            </a:endParaRPr>
          </a:p>
        </p:txBody>
      </p:sp>
      <p:sp>
        <p:nvSpPr>
          <p:cNvPr id="10" name="Retângulo 1"/>
          <p:cNvSpPr/>
          <p:nvPr/>
        </p:nvSpPr>
        <p:spPr>
          <a:xfrm>
            <a:off x="395536" y="663079"/>
            <a:ext cx="5976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0000FF"/>
                </a:solidFill>
                <a:latin typeface="Papyrus"/>
                <a:cs typeface="Papyrus"/>
              </a:rPr>
              <a:t>Nível 4: como fazer o que queremos fazer</a:t>
            </a:r>
            <a:endParaRPr lang="pt-BR" sz="2400" dirty="0">
              <a:ln w="10541" cmpd="sng">
                <a:solidFill>
                  <a:srgbClr val="0000FF"/>
                </a:solidFill>
                <a:prstDash val="solid"/>
              </a:ln>
              <a:solidFill>
                <a:srgbClr val="0000FF"/>
              </a:solidFill>
              <a:latin typeface="Papyrus"/>
              <a:cs typeface="Papyrus"/>
            </a:endParaRPr>
          </a:p>
        </p:txBody>
      </p:sp>
      <p:sp>
        <p:nvSpPr>
          <p:cNvPr id="11" name="Retângulo 1"/>
          <p:cNvSpPr/>
          <p:nvPr/>
        </p:nvSpPr>
        <p:spPr>
          <a:xfrm>
            <a:off x="6300192" y="116632"/>
            <a:ext cx="2803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Max-</a:t>
            </a:r>
            <a:r>
              <a:rPr lang="pt-BR" sz="2800" dirty="0" err="1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Neef</a:t>
            </a: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, 2005</a:t>
            </a:r>
            <a:endParaRPr lang="pt-BR" sz="28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  <p:sp>
        <p:nvSpPr>
          <p:cNvPr id="13" name="Retângulo 1"/>
          <p:cNvSpPr/>
          <p:nvPr/>
        </p:nvSpPr>
        <p:spPr>
          <a:xfrm>
            <a:off x="251520" y="44624"/>
            <a:ext cx="5178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Transdisciplinaridade</a:t>
            </a:r>
            <a:endParaRPr lang="pt-BR" sz="28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2592684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132"/>
            <a:ext cx="9144000" cy="5255172"/>
          </a:xfrm>
          <a:prstGeom prst="rect">
            <a:avLst/>
          </a:prstGeom>
        </p:spPr>
      </p:pic>
      <p:sp>
        <p:nvSpPr>
          <p:cNvPr id="4" name="Retângulo 1"/>
          <p:cNvSpPr/>
          <p:nvPr/>
        </p:nvSpPr>
        <p:spPr>
          <a:xfrm>
            <a:off x="251520" y="188640"/>
            <a:ext cx="5178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114 citações em 16/3/2016</a:t>
            </a:r>
            <a:endParaRPr lang="pt-BR" sz="28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34478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tângulo 1"/>
          <p:cNvSpPr/>
          <p:nvPr/>
        </p:nvSpPr>
        <p:spPr>
          <a:xfrm>
            <a:off x="181483" y="116632"/>
            <a:ext cx="2803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Wickson</a:t>
            </a: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, 2006</a:t>
            </a:r>
            <a:endParaRPr lang="pt-BR" sz="28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  <p:pic>
        <p:nvPicPr>
          <p:cNvPr id="4" name="Picture 3" descr="diferentePretoBranc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88" y="1448084"/>
            <a:ext cx="524644" cy="720164"/>
          </a:xfrm>
          <a:prstGeom prst="rect">
            <a:avLst/>
          </a:prstGeom>
        </p:spPr>
      </p:pic>
      <p:sp>
        <p:nvSpPr>
          <p:cNvPr id="5" name="Retângulo 1"/>
          <p:cNvSpPr/>
          <p:nvPr/>
        </p:nvSpPr>
        <p:spPr>
          <a:xfrm>
            <a:off x="5916628" y="332656"/>
            <a:ext cx="31918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3366FF"/>
                </a:solidFill>
                <a:latin typeface="Papyrus"/>
                <a:cs typeface="Papyrus"/>
              </a:rPr>
              <a:t>Multi</a:t>
            </a:r>
            <a:endParaRPr lang="pt-BR" sz="3200" dirty="0" smtClean="0">
              <a:ln w="10541" cmpd="sng">
                <a:solidFill>
                  <a:srgbClr val="0000FF"/>
                </a:solidFill>
                <a:prstDash val="solid"/>
              </a:ln>
              <a:solidFill>
                <a:srgbClr val="3366FF"/>
              </a:solidFill>
              <a:latin typeface="Papyrus"/>
              <a:cs typeface="Papyru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3366FF"/>
                </a:solidFill>
                <a:latin typeface="Papyrus"/>
                <a:cs typeface="Papyrus"/>
              </a:rPr>
              <a:t>disciplinarity</a:t>
            </a:r>
            <a:endParaRPr lang="pt-BR" sz="3200" dirty="0">
              <a:ln w="10541" cmpd="sng">
                <a:solidFill>
                  <a:srgbClr val="0000FF"/>
                </a:solidFill>
                <a:prstDash val="solid"/>
              </a:ln>
              <a:solidFill>
                <a:srgbClr val="3366FF"/>
              </a:solidFill>
              <a:latin typeface="Papyrus"/>
              <a:cs typeface="Papyrus"/>
            </a:endParaRPr>
          </a:p>
        </p:txBody>
      </p:sp>
      <p:sp>
        <p:nvSpPr>
          <p:cNvPr id="6" name="Retângulo 1"/>
          <p:cNvSpPr/>
          <p:nvPr/>
        </p:nvSpPr>
        <p:spPr>
          <a:xfrm>
            <a:off x="5916628" y="2050176"/>
            <a:ext cx="31683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3366FF"/>
                </a:solidFill>
                <a:latin typeface="Papyrus"/>
                <a:cs typeface="Papyrus"/>
              </a:rPr>
              <a:t>Inter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3366FF"/>
                </a:solidFill>
                <a:latin typeface="Papyrus"/>
                <a:cs typeface="Papyrus"/>
              </a:rPr>
              <a:t>disciplinarity</a:t>
            </a:r>
            <a:endParaRPr lang="pt-BR" sz="3200" dirty="0">
              <a:ln w="10541" cmpd="sng">
                <a:solidFill>
                  <a:srgbClr val="0000FF"/>
                </a:solidFill>
                <a:prstDash val="solid"/>
              </a:ln>
              <a:solidFill>
                <a:srgbClr val="3366FF"/>
              </a:solidFill>
              <a:latin typeface="Papyrus"/>
              <a:cs typeface="Papyrus"/>
            </a:endParaRPr>
          </a:p>
        </p:txBody>
      </p:sp>
      <p:sp>
        <p:nvSpPr>
          <p:cNvPr id="7" name="Retângulo 1"/>
          <p:cNvSpPr/>
          <p:nvPr/>
        </p:nvSpPr>
        <p:spPr>
          <a:xfrm>
            <a:off x="842271" y="1498358"/>
            <a:ext cx="3585713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rgbClr val="0000FF"/>
                  </a:solidFill>
                  <a:prstDash val="solid"/>
                </a:ln>
                <a:solidFill>
                  <a:srgbClr val="3366FF"/>
                </a:solidFill>
                <a:latin typeface="Papyrus"/>
                <a:cs typeface="Papyrus"/>
              </a:rPr>
              <a:t>Transdisciplinarity</a:t>
            </a:r>
            <a:endParaRPr lang="pt-BR" sz="3200" dirty="0">
              <a:ln w="10541" cmpd="sng">
                <a:solidFill>
                  <a:srgbClr val="0000FF"/>
                </a:solidFill>
                <a:prstDash val="solid"/>
              </a:ln>
              <a:solidFill>
                <a:srgbClr val="3366FF"/>
              </a:solidFill>
              <a:latin typeface="Papyrus"/>
              <a:cs typeface="Papyrus"/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5183052" y="490246"/>
            <a:ext cx="757100" cy="2650722"/>
          </a:xfrm>
          <a:prstGeom prst="leftBrace">
            <a:avLst/>
          </a:prstGeom>
          <a:ln w="5080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3setasVer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9292" y="2413237"/>
            <a:ext cx="2432968" cy="2016223"/>
          </a:xfrm>
          <a:prstGeom prst="rect">
            <a:avLst/>
          </a:prstGeom>
        </p:spPr>
      </p:pic>
      <p:sp>
        <p:nvSpPr>
          <p:cNvPr id="10" name="Retângulo 1"/>
          <p:cNvSpPr/>
          <p:nvPr/>
        </p:nvSpPr>
        <p:spPr>
          <a:xfrm>
            <a:off x="145992" y="3212976"/>
            <a:ext cx="15456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 smtClean="0">
                <a:ln w="10541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latin typeface="Papyrus"/>
                <a:cs typeface="Papyrus"/>
              </a:rPr>
              <a:t>Problem</a:t>
            </a:r>
            <a:endParaRPr lang="pt-BR" sz="2800" dirty="0" smtClean="0">
              <a:ln w="10541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latin typeface="Papyrus"/>
              <a:cs typeface="Papyru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 smtClean="0">
                <a:ln w="10541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latin typeface="Papyrus"/>
                <a:cs typeface="Papyrus"/>
              </a:rPr>
              <a:t>focus</a:t>
            </a:r>
            <a:endParaRPr lang="pt-BR" sz="2800" dirty="0">
              <a:ln w="10541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latin typeface="Papyrus"/>
              <a:cs typeface="Papyrus"/>
            </a:endParaRPr>
          </a:p>
        </p:txBody>
      </p:sp>
      <p:sp>
        <p:nvSpPr>
          <p:cNvPr id="11" name="Retângulo 1"/>
          <p:cNvSpPr/>
          <p:nvPr/>
        </p:nvSpPr>
        <p:spPr>
          <a:xfrm>
            <a:off x="3602376" y="3429000"/>
            <a:ext cx="23377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 smtClean="0">
                <a:ln w="10541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latin typeface="Papyrus"/>
                <a:cs typeface="Papyrus"/>
              </a:rPr>
              <a:t>Evolving</a:t>
            </a:r>
            <a:r>
              <a:rPr lang="pt-BR" sz="2800" dirty="0" smtClean="0">
                <a:ln w="10541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latin typeface="Papyrus"/>
                <a:cs typeface="Papyrus"/>
              </a:rPr>
              <a:t> </a:t>
            </a:r>
            <a:r>
              <a:rPr lang="pt-BR" sz="2800" dirty="0" err="1" smtClean="0">
                <a:ln w="10541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latin typeface="Papyrus"/>
                <a:cs typeface="Papyrus"/>
              </a:rPr>
              <a:t>methodology</a:t>
            </a:r>
            <a:endParaRPr lang="pt-BR" sz="2800" dirty="0">
              <a:ln w="10541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latin typeface="Papyrus"/>
              <a:cs typeface="Papyrus"/>
            </a:endParaRPr>
          </a:p>
        </p:txBody>
      </p:sp>
      <p:sp>
        <p:nvSpPr>
          <p:cNvPr id="12" name="Retângulo 1"/>
          <p:cNvSpPr/>
          <p:nvPr/>
        </p:nvSpPr>
        <p:spPr>
          <a:xfrm>
            <a:off x="1331640" y="4777988"/>
            <a:ext cx="2435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 smtClean="0">
                <a:ln w="10541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  <a:latin typeface="Papyrus"/>
                <a:cs typeface="Papyrus"/>
              </a:rPr>
              <a:t>Collaboration</a:t>
            </a:r>
            <a:endParaRPr lang="pt-BR" sz="2800" dirty="0">
              <a:ln w="10541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22208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tângulo 1"/>
          <p:cNvSpPr/>
          <p:nvPr/>
        </p:nvSpPr>
        <p:spPr>
          <a:xfrm>
            <a:off x="251520" y="188640"/>
            <a:ext cx="51781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100 citações em 16/3/2016</a:t>
            </a:r>
            <a:endParaRPr lang="pt-BR" sz="28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199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496" y="4365104"/>
            <a:ext cx="440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Clin</a:t>
            </a:r>
            <a:r>
              <a:rPr lang="en-US" sz="2400" dirty="0"/>
              <a:t>. Invest. Med. v. 29, n. 6, 2006</a:t>
            </a:r>
          </a:p>
        </p:txBody>
      </p:sp>
    </p:spTree>
    <p:extLst>
      <p:ext uri="{BB962C8B-B14F-4D97-AF65-F5344CB8AC3E}">
        <p14:creationId xmlns:p14="http://schemas.microsoft.com/office/powerpoint/2010/main" val="265248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tângulo 1"/>
          <p:cNvSpPr/>
          <p:nvPr/>
        </p:nvSpPr>
        <p:spPr>
          <a:xfrm>
            <a:off x="181483" y="116632"/>
            <a:ext cx="2878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Choi</a:t>
            </a: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; Pak, 2004</a:t>
            </a:r>
            <a:endParaRPr lang="pt-BR" sz="28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052736"/>
            <a:ext cx="8640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Terms like </a:t>
            </a:r>
            <a:r>
              <a:rPr lang="en-US" sz="2800" b="1" dirty="0" smtClean="0">
                <a:solidFill>
                  <a:schemeClr val="accent2"/>
                </a:solidFill>
              </a:rPr>
              <a:t>multidisciplinary</a:t>
            </a:r>
            <a:r>
              <a:rPr lang="en-US" sz="2800" b="1" dirty="0" smtClean="0"/>
              <a:t>, </a:t>
            </a:r>
            <a:r>
              <a:rPr lang="en-US" sz="2800" b="1" dirty="0">
                <a:solidFill>
                  <a:srgbClr val="C0504D"/>
                </a:solidFill>
              </a:rPr>
              <a:t>interdisciplinary</a:t>
            </a:r>
            <a:r>
              <a:rPr lang="en-US" sz="2800" dirty="0" smtClean="0"/>
              <a:t>,</a:t>
            </a:r>
            <a:r>
              <a:rPr lang="en-US" sz="2800" dirty="0"/>
              <a:t> and</a:t>
            </a:r>
            <a:r>
              <a:rPr lang="en-US" sz="2800" dirty="0" smtClean="0"/>
              <a:t> </a:t>
            </a:r>
            <a:r>
              <a:rPr lang="en-US" sz="2800" b="1" dirty="0" err="1" smtClean="0">
                <a:solidFill>
                  <a:srgbClr val="C0504D"/>
                </a:solidFill>
              </a:rPr>
              <a:t>transdisciplinary</a:t>
            </a:r>
            <a:r>
              <a:rPr lang="en-US" sz="2800" dirty="0" smtClean="0"/>
              <a:t>, have </a:t>
            </a:r>
            <a:r>
              <a:rPr lang="en-US" sz="2800" dirty="0"/>
              <a:t>been used to denote </a:t>
            </a:r>
            <a:r>
              <a:rPr lang="en-US" sz="2800" dirty="0" smtClean="0"/>
              <a:t>efforts that </a:t>
            </a:r>
            <a:r>
              <a:rPr lang="en-US" sz="2800" dirty="0"/>
              <a:t>involve several disciplines</a:t>
            </a:r>
            <a:r>
              <a:rPr lang="en-US" sz="2800" dirty="0" smtClean="0"/>
              <a:t>. </a:t>
            </a:r>
            <a:r>
              <a:rPr lang="en-US" sz="2800" dirty="0"/>
              <a:t>However, </a:t>
            </a:r>
            <a:r>
              <a:rPr lang="en-US" sz="2800" dirty="0" smtClean="0"/>
              <a:t>these terms </a:t>
            </a:r>
            <a:r>
              <a:rPr lang="en-US" sz="2800" dirty="0"/>
              <a:t>are </a:t>
            </a:r>
            <a:r>
              <a:rPr lang="en-US" sz="2800" b="1" dirty="0">
                <a:solidFill>
                  <a:srgbClr val="C0504D"/>
                </a:solidFill>
              </a:rPr>
              <a:t>ambiguously</a:t>
            </a:r>
            <a:r>
              <a:rPr lang="en-US" sz="2800" dirty="0"/>
              <a:t> </a:t>
            </a:r>
            <a:r>
              <a:rPr lang="en-US" sz="2800" dirty="0" smtClean="0"/>
              <a:t>defined </a:t>
            </a:r>
            <a:r>
              <a:rPr lang="en-US" sz="2800" dirty="0"/>
              <a:t>and often </a:t>
            </a:r>
            <a:r>
              <a:rPr lang="en-US" sz="2800" dirty="0" smtClean="0"/>
              <a:t>used </a:t>
            </a:r>
            <a:r>
              <a:rPr lang="en-US" sz="2800" b="1" dirty="0" smtClean="0">
                <a:solidFill>
                  <a:srgbClr val="C0504D"/>
                </a:solidFill>
              </a:rPr>
              <a:t>interchangeably</a:t>
            </a:r>
            <a:r>
              <a:rPr lang="en-US" sz="2800" dirty="0" smtClean="0"/>
              <a:t> (…) </a:t>
            </a:r>
            <a:r>
              <a:rPr lang="en-US" sz="2800" dirty="0"/>
              <a:t>as a “</a:t>
            </a:r>
            <a:r>
              <a:rPr lang="en-US" sz="2800" b="1" dirty="0">
                <a:solidFill>
                  <a:srgbClr val="C0504D"/>
                </a:solidFill>
              </a:rPr>
              <a:t>terminological quagmire</a:t>
            </a:r>
            <a:r>
              <a:rPr lang="en-US" sz="2800" dirty="0"/>
              <a:t>”</a:t>
            </a:r>
            <a:r>
              <a:rPr lang="en-US" sz="2800" dirty="0" smtClean="0"/>
              <a:t>. </a:t>
            </a:r>
            <a:r>
              <a:rPr lang="en-US" sz="2800" dirty="0"/>
              <a:t>Do these </a:t>
            </a:r>
            <a:r>
              <a:rPr lang="en-US" sz="2800" dirty="0" smtClean="0"/>
              <a:t>terms mean </a:t>
            </a:r>
            <a:r>
              <a:rPr lang="en-US" sz="2800" dirty="0"/>
              <a:t>the same or different things?</a:t>
            </a:r>
          </a:p>
        </p:txBody>
      </p:sp>
      <p:sp>
        <p:nvSpPr>
          <p:cNvPr id="12" name="Retângulo 1"/>
          <p:cNvSpPr/>
          <p:nvPr/>
        </p:nvSpPr>
        <p:spPr>
          <a:xfrm>
            <a:off x="-2592" y="4243735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Portanto, </a:t>
            </a:r>
            <a:r>
              <a:rPr lang="pt-BR" sz="44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Choi</a:t>
            </a: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e Pak propõem  . . .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202334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93"/>
            <a:ext cx="9144000" cy="176362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90"/>
                </a:solidFill>
              </a:rPr>
              <a:t>Inter, Multi, Trans:</a:t>
            </a:r>
            <a:br>
              <a:rPr lang="en-US" sz="4000" dirty="0" smtClean="0">
                <a:solidFill>
                  <a:srgbClr val="000090"/>
                </a:solidFill>
              </a:rPr>
            </a:br>
            <a:r>
              <a:rPr lang="en-US" sz="4000" dirty="0" smtClean="0">
                <a:solidFill>
                  <a:srgbClr val="000090"/>
                </a:solidFill>
              </a:rPr>
              <a:t>Para </a:t>
            </a:r>
            <a:r>
              <a:rPr lang="en-US" sz="4000" dirty="0" err="1" smtClean="0">
                <a:solidFill>
                  <a:srgbClr val="000090"/>
                </a:solidFill>
              </a:rPr>
              <a:t>onde</a:t>
            </a:r>
            <a:r>
              <a:rPr lang="en-US" sz="4000" dirty="0" smtClean="0">
                <a:solidFill>
                  <a:srgbClr val="000090"/>
                </a:solidFill>
              </a:rPr>
              <a:t> </a:t>
            </a:r>
            <a:r>
              <a:rPr lang="en-US" sz="4000" dirty="0" err="1" smtClean="0">
                <a:solidFill>
                  <a:srgbClr val="000090"/>
                </a:solidFill>
              </a:rPr>
              <a:t>vai</a:t>
            </a:r>
            <a:r>
              <a:rPr lang="en-US" sz="4000" dirty="0" smtClean="0">
                <a:solidFill>
                  <a:srgbClr val="000090"/>
                </a:solidFill>
              </a:rPr>
              <a:t> a </a:t>
            </a:r>
            <a:r>
              <a:rPr lang="en-US" sz="4000" dirty="0" err="1" smtClean="0">
                <a:solidFill>
                  <a:srgbClr val="000090"/>
                </a:solidFill>
              </a:rPr>
              <a:t>disciplinaridade</a:t>
            </a:r>
            <a:r>
              <a:rPr lang="en-US" sz="4000" dirty="0" smtClean="0">
                <a:solidFill>
                  <a:srgbClr val="000090"/>
                </a:solidFill>
              </a:rPr>
              <a:t>?</a:t>
            </a: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211582"/>
            <a:ext cx="9144000" cy="316163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Carlos Alberto dos Santos</a:t>
            </a:r>
          </a:p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Professor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Visitante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Departamento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de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Ciências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Exatas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e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Naturais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Univ. Federal Federal Rural do Semi-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Árido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carlos.alberto@ufersa.edu.br</a:t>
            </a:r>
            <a:endParaRPr lang="en-US" sz="28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 algn="ctr">
              <a:buNone/>
            </a:pPr>
            <a:r>
              <a:rPr lang="en-US" sz="2800" b="1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cas.ufrgs@gmail.com</a:t>
            </a: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537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tângulo 1"/>
          <p:cNvSpPr/>
          <p:nvPr/>
        </p:nvSpPr>
        <p:spPr>
          <a:xfrm>
            <a:off x="181483" y="116632"/>
            <a:ext cx="2878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err="1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Choi</a:t>
            </a:r>
            <a:r>
              <a:rPr lang="pt-BR" sz="2800" dirty="0" smtClean="0">
                <a:ln w="10541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Papyrus"/>
                <a:cs typeface="Papyrus"/>
              </a:rPr>
              <a:t>; Pak, 2004</a:t>
            </a:r>
            <a:endParaRPr lang="pt-BR" sz="2800" dirty="0">
              <a:ln w="10541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latin typeface="Papyrus"/>
              <a:cs typeface="Papyru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0872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 err="1">
                <a:solidFill>
                  <a:srgbClr val="C0504D"/>
                </a:solidFill>
              </a:rPr>
              <a:t>Multidisciplinarity</a:t>
            </a:r>
            <a:r>
              <a:rPr lang="en-US" sz="2800" dirty="0"/>
              <a:t> draws on knowledge from different</a:t>
            </a:r>
          </a:p>
          <a:p>
            <a:r>
              <a:rPr lang="en-US" sz="2800" dirty="0"/>
              <a:t>disciplines but stays within the boundaries </a:t>
            </a:r>
            <a:r>
              <a:rPr lang="en-US" sz="2800" dirty="0" smtClean="0"/>
              <a:t>of those </a:t>
            </a:r>
            <a:r>
              <a:rPr lang="en-US" sz="2800" dirty="0"/>
              <a:t>fields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044005"/>
            <a:ext cx="9144000" cy="13849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 err="1">
                <a:solidFill>
                  <a:srgbClr val="C0504D"/>
                </a:solidFill>
              </a:rPr>
              <a:t>Interdisciplinarity</a:t>
            </a:r>
            <a:r>
              <a:rPr lang="en-US" sz="2800" dirty="0"/>
              <a:t> analyzes, synthesizes and harmonizes</a:t>
            </a:r>
          </a:p>
          <a:p>
            <a:r>
              <a:rPr lang="en-US" sz="2800" dirty="0"/>
              <a:t>links between disciplines into a coordinated and</a:t>
            </a:r>
          </a:p>
          <a:p>
            <a:r>
              <a:rPr lang="en-US" sz="2800" dirty="0"/>
              <a:t>coherent whole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645024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 err="1">
                <a:solidFill>
                  <a:srgbClr val="C0504D"/>
                </a:solidFill>
              </a:rPr>
              <a:t>Transdisciplinarity</a:t>
            </a:r>
            <a:r>
              <a:rPr lang="en-US" sz="2800" dirty="0"/>
              <a:t> integrates the </a:t>
            </a:r>
            <a:r>
              <a:rPr lang="en-US" sz="2800" b="1" dirty="0">
                <a:solidFill>
                  <a:schemeClr val="accent1"/>
                </a:solidFill>
              </a:rPr>
              <a:t>natural, </a:t>
            </a:r>
            <a:r>
              <a:rPr lang="en-US" sz="2800" b="1" dirty="0" smtClean="0">
                <a:solidFill>
                  <a:schemeClr val="accent1"/>
                </a:solidFill>
              </a:rPr>
              <a:t>social and </a:t>
            </a:r>
            <a:r>
              <a:rPr lang="en-US" sz="2800" b="1" dirty="0">
                <a:solidFill>
                  <a:schemeClr val="accent1"/>
                </a:solidFill>
              </a:rPr>
              <a:t>health sciences</a:t>
            </a:r>
            <a:r>
              <a:rPr lang="en-US" sz="2800" dirty="0"/>
              <a:t> in a </a:t>
            </a:r>
            <a:r>
              <a:rPr lang="en-US" sz="2800" b="1" dirty="0">
                <a:solidFill>
                  <a:srgbClr val="4F81BD"/>
                </a:solidFill>
              </a:rPr>
              <a:t>humanities context</a:t>
            </a:r>
            <a:r>
              <a:rPr lang="en-US" sz="2800" dirty="0"/>
              <a:t>, and in </a:t>
            </a:r>
            <a:r>
              <a:rPr lang="en-US" sz="2800" dirty="0" smtClean="0"/>
              <a:t>so doing </a:t>
            </a:r>
            <a:r>
              <a:rPr lang="en-US" sz="2800" dirty="0"/>
              <a:t>transcends each of their traditional boundaries</a:t>
            </a:r>
          </a:p>
        </p:txBody>
      </p:sp>
    </p:spTree>
    <p:extLst>
      <p:ext uri="{BB962C8B-B14F-4D97-AF65-F5344CB8AC3E}">
        <p14:creationId xmlns:p14="http://schemas.microsoft.com/office/powerpoint/2010/main" val="2080336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tângulo 1"/>
          <p:cNvSpPr/>
          <p:nvPr/>
        </p:nvSpPr>
        <p:spPr>
          <a:xfrm>
            <a:off x="0" y="1844824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 que dizem outro autores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86668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12" y="3523660"/>
            <a:ext cx="9107488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FLINTERMAN </a:t>
            </a:r>
            <a:r>
              <a:rPr lang="en-US" sz="2400" dirty="0"/>
              <a:t>JF</a:t>
            </a:r>
            <a:r>
              <a:rPr lang="en-US" sz="2400" dirty="0" smtClean="0"/>
              <a:t>, et </a:t>
            </a:r>
            <a:r>
              <a:rPr lang="en-US" sz="2400" dirty="0"/>
              <a:t>al. </a:t>
            </a:r>
            <a:r>
              <a:rPr lang="en-US" sz="2400" dirty="0" err="1"/>
              <a:t>Transdisciplinary</a:t>
            </a:r>
            <a:r>
              <a:rPr lang="en-US" sz="2400" dirty="0"/>
              <a:t>: the new challenge for </a:t>
            </a:r>
            <a:r>
              <a:rPr lang="en-US" sz="2400" dirty="0" smtClean="0"/>
              <a:t>biomedical research</a:t>
            </a:r>
            <a:r>
              <a:rPr lang="en-US" sz="2400" dirty="0"/>
              <a:t>. Bull </a:t>
            </a:r>
            <a:r>
              <a:rPr lang="en-US" sz="2400" dirty="0" err="1"/>
              <a:t>Sci</a:t>
            </a:r>
            <a:r>
              <a:rPr lang="en-US" sz="2400" dirty="0"/>
              <a:t> 2001; 21: 253-66</a:t>
            </a:r>
            <a:r>
              <a:rPr lang="en-US" sz="24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476672"/>
            <a:ext cx="85689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</a:t>
            </a:r>
            <a:r>
              <a:rPr lang="en-US" sz="3200" b="1" dirty="0">
                <a:solidFill>
                  <a:srgbClr val="C0504D"/>
                </a:solidFill>
              </a:rPr>
              <a:t>multidisciplinary research</a:t>
            </a:r>
            <a:r>
              <a:rPr lang="en-US" sz="3200" dirty="0"/>
              <a:t>, a variety of </a:t>
            </a:r>
            <a:r>
              <a:rPr lang="en-US" sz="3200" dirty="0" smtClean="0"/>
              <a:t>disciplines collaborate </a:t>
            </a:r>
            <a:r>
              <a:rPr lang="en-US" sz="3200" dirty="0"/>
              <a:t>in one research program</a:t>
            </a:r>
          </a:p>
          <a:p>
            <a:r>
              <a:rPr lang="en-US" sz="3200" dirty="0"/>
              <a:t>without integration of concepts, epistemologies,</a:t>
            </a:r>
          </a:p>
          <a:p>
            <a:r>
              <a:rPr lang="en-US" sz="3200" dirty="0"/>
              <a:t>or methodologies. The degree of integration</a:t>
            </a:r>
          </a:p>
          <a:p>
            <a:r>
              <a:rPr lang="en-US" sz="3200" dirty="0"/>
              <a:t>between disciplines is restricted </a:t>
            </a:r>
            <a:r>
              <a:rPr lang="en-US" sz="3200" dirty="0" smtClean="0"/>
              <a:t>to the </a:t>
            </a:r>
            <a:r>
              <a:rPr lang="en-US" sz="3200" dirty="0"/>
              <a:t>linking of research </a:t>
            </a:r>
            <a:r>
              <a:rPr lang="en-US" sz="3200" dirty="0" smtClean="0"/>
              <a:t>results.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" y="4409817"/>
            <a:ext cx="9075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Citado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CHOI, B.C.K.; PAK, A.W.P. </a:t>
            </a:r>
            <a:r>
              <a:rPr lang="en-US" sz="2000" dirty="0" err="1" smtClean="0"/>
              <a:t>Multidisciplinarity</a:t>
            </a:r>
            <a:r>
              <a:rPr lang="en-US" sz="2000" dirty="0"/>
              <a:t>, </a:t>
            </a:r>
            <a:r>
              <a:rPr lang="en-US" sz="2000" dirty="0" err="1"/>
              <a:t>interdisciplinarity</a:t>
            </a:r>
            <a:r>
              <a:rPr lang="en-US" sz="2000" dirty="0"/>
              <a:t> and </a:t>
            </a:r>
            <a:r>
              <a:rPr lang="en-US" sz="2000" dirty="0" err="1" smtClean="0"/>
              <a:t>transdisciplinarity</a:t>
            </a:r>
            <a:r>
              <a:rPr lang="en-US" sz="2000" dirty="0"/>
              <a:t> </a:t>
            </a:r>
            <a:r>
              <a:rPr lang="en-US" sz="2000" dirty="0" smtClean="0"/>
              <a:t>in </a:t>
            </a:r>
            <a:r>
              <a:rPr lang="en-US" sz="2000" dirty="0"/>
              <a:t>health research, services, </a:t>
            </a:r>
            <a:r>
              <a:rPr lang="en-US" sz="2000" dirty="0" smtClean="0"/>
              <a:t>education and </a:t>
            </a:r>
            <a:r>
              <a:rPr lang="en-US" sz="2000" dirty="0"/>
              <a:t>policy: 1. Definitions, objectives, and</a:t>
            </a:r>
          </a:p>
          <a:p>
            <a:r>
              <a:rPr lang="en-US" sz="2000" dirty="0"/>
              <a:t>evidence of </a:t>
            </a:r>
            <a:r>
              <a:rPr lang="en-US" sz="2000" dirty="0" smtClean="0"/>
              <a:t>effectiveness. </a:t>
            </a:r>
            <a:r>
              <a:rPr lang="en-US" sz="2000" dirty="0" err="1" smtClean="0"/>
              <a:t>Clin</a:t>
            </a:r>
            <a:r>
              <a:rPr lang="en-US" sz="2000" dirty="0" smtClean="0"/>
              <a:t>. Invest. Med. v. 29, n. 6, 2006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946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12" y="3523660"/>
            <a:ext cx="9107488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FLINTERMAN </a:t>
            </a:r>
            <a:r>
              <a:rPr lang="en-US" sz="2400" dirty="0"/>
              <a:t>JF</a:t>
            </a:r>
            <a:r>
              <a:rPr lang="en-US" sz="2400" dirty="0" smtClean="0"/>
              <a:t>, et </a:t>
            </a:r>
            <a:r>
              <a:rPr lang="en-US" sz="2400" dirty="0"/>
              <a:t>al. </a:t>
            </a:r>
            <a:r>
              <a:rPr lang="en-US" sz="2400" dirty="0" err="1"/>
              <a:t>Transdisciplinary</a:t>
            </a:r>
            <a:r>
              <a:rPr lang="en-US" sz="2400" dirty="0"/>
              <a:t>: the new challenge for </a:t>
            </a:r>
            <a:r>
              <a:rPr lang="en-US" sz="2400" dirty="0" smtClean="0"/>
              <a:t>biomedical research</a:t>
            </a:r>
            <a:r>
              <a:rPr lang="en-US" sz="2400" dirty="0"/>
              <a:t>. Bull </a:t>
            </a:r>
            <a:r>
              <a:rPr lang="en-US" sz="2400" dirty="0" err="1"/>
              <a:t>Sci</a:t>
            </a:r>
            <a:r>
              <a:rPr lang="en-US" sz="2400" dirty="0"/>
              <a:t> 2001; 21: 253-66</a:t>
            </a:r>
            <a:r>
              <a:rPr lang="en-US" sz="24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476672"/>
            <a:ext cx="85689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504D"/>
                </a:solidFill>
              </a:rPr>
              <a:t>Interdisciplinary research</a:t>
            </a:r>
            <a:r>
              <a:rPr lang="en-US" sz="3200" dirty="0"/>
              <a:t> is a collaboration</a:t>
            </a:r>
          </a:p>
          <a:p>
            <a:r>
              <a:rPr lang="en-US" sz="3200" dirty="0"/>
              <a:t>of several disciplines, but in this case concepts,</a:t>
            </a:r>
          </a:p>
          <a:p>
            <a:r>
              <a:rPr lang="en-US" sz="3200" dirty="0"/>
              <a:t>methodologies, or epistemologies are</a:t>
            </a:r>
          </a:p>
          <a:p>
            <a:r>
              <a:rPr lang="en-US" sz="3200" dirty="0"/>
              <a:t>explicitly exchanged and integrated, resulting</a:t>
            </a:r>
          </a:p>
          <a:p>
            <a:r>
              <a:rPr lang="en-US" sz="3200" dirty="0"/>
              <a:t>in a mutual </a:t>
            </a:r>
            <a:r>
              <a:rPr lang="en-US" sz="3200" dirty="0" smtClean="0"/>
              <a:t>enrichment.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" y="4409817"/>
            <a:ext cx="9075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Citado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CHOI, B.C.K.; PAK, A.W.P. </a:t>
            </a:r>
            <a:r>
              <a:rPr lang="en-US" sz="2000" dirty="0" err="1" smtClean="0"/>
              <a:t>Multidisciplinarity</a:t>
            </a:r>
            <a:r>
              <a:rPr lang="en-US" sz="2000" dirty="0"/>
              <a:t>, </a:t>
            </a:r>
            <a:r>
              <a:rPr lang="en-US" sz="2000" dirty="0" err="1"/>
              <a:t>interdisciplinarity</a:t>
            </a:r>
            <a:r>
              <a:rPr lang="en-US" sz="2000" dirty="0"/>
              <a:t> and </a:t>
            </a:r>
            <a:r>
              <a:rPr lang="en-US" sz="2000" dirty="0" err="1" smtClean="0"/>
              <a:t>transdisciplinarity</a:t>
            </a:r>
            <a:r>
              <a:rPr lang="en-US" sz="2000" dirty="0"/>
              <a:t> </a:t>
            </a:r>
            <a:r>
              <a:rPr lang="en-US" sz="2000" dirty="0" smtClean="0"/>
              <a:t>in </a:t>
            </a:r>
            <a:r>
              <a:rPr lang="en-US" sz="2000" dirty="0"/>
              <a:t>health research, services, </a:t>
            </a:r>
            <a:r>
              <a:rPr lang="en-US" sz="2000" dirty="0" smtClean="0"/>
              <a:t>education and </a:t>
            </a:r>
            <a:r>
              <a:rPr lang="en-US" sz="2000" dirty="0"/>
              <a:t>policy: 1. Definitions, objectives, and</a:t>
            </a:r>
          </a:p>
          <a:p>
            <a:r>
              <a:rPr lang="en-US" sz="2000" dirty="0"/>
              <a:t>evidence of </a:t>
            </a:r>
            <a:r>
              <a:rPr lang="en-US" sz="2000" dirty="0" smtClean="0"/>
              <a:t>effectiveness. </a:t>
            </a:r>
            <a:r>
              <a:rPr lang="en-US" sz="2000" dirty="0" err="1" smtClean="0"/>
              <a:t>Clin</a:t>
            </a:r>
            <a:r>
              <a:rPr lang="en-US" sz="2000" dirty="0" smtClean="0"/>
              <a:t>. Invest. Med. v. 29, n. 6, 2006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5105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12" y="3523660"/>
            <a:ext cx="9107488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FLINTERMAN, J.F., et </a:t>
            </a:r>
            <a:r>
              <a:rPr lang="en-US" sz="2400" dirty="0"/>
              <a:t>al. </a:t>
            </a:r>
            <a:r>
              <a:rPr lang="en-US" sz="2400" dirty="0" err="1"/>
              <a:t>Transdisciplinary</a:t>
            </a:r>
            <a:r>
              <a:rPr lang="en-US" sz="2400" dirty="0"/>
              <a:t>: the new challenge for </a:t>
            </a:r>
            <a:r>
              <a:rPr lang="en-US" sz="2400" dirty="0" smtClean="0"/>
              <a:t>biomedical research</a:t>
            </a:r>
            <a:r>
              <a:rPr lang="en-US" sz="2400" dirty="0"/>
              <a:t>. </a:t>
            </a:r>
            <a:r>
              <a:rPr lang="en-US" sz="2400" dirty="0" smtClean="0"/>
              <a:t>Bull. Sci. </a:t>
            </a:r>
            <a:r>
              <a:rPr lang="en-US" sz="2400" dirty="0"/>
              <a:t>2001; 21: 253-66</a:t>
            </a:r>
            <a:r>
              <a:rPr lang="en-US" sz="24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476672"/>
            <a:ext cx="85689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2"/>
                </a:solidFill>
              </a:rPr>
              <a:t>Transdisciplinarity</a:t>
            </a:r>
            <a:r>
              <a:rPr lang="en-US" sz="3200" dirty="0"/>
              <a:t> is a </a:t>
            </a:r>
            <a:r>
              <a:rPr lang="en-US" sz="3200" dirty="0">
                <a:solidFill>
                  <a:srgbClr val="0000FF"/>
                </a:solidFill>
              </a:rPr>
              <a:t>specific</a:t>
            </a:r>
            <a:r>
              <a:rPr lang="en-US" sz="3200" dirty="0"/>
              <a:t> form of inter</a:t>
            </a:r>
          </a:p>
          <a:p>
            <a:r>
              <a:rPr lang="en-US" sz="3200" dirty="0" err="1"/>
              <a:t>disciplinarity</a:t>
            </a:r>
            <a:r>
              <a:rPr lang="en-US" sz="3200" dirty="0"/>
              <a:t> in which boundaries between</a:t>
            </a:r>
          </a:p>
          <a:p>
            <a:r>
              <a:rPr lang="en-US" sz="3200" dirty="0"/>
              <a:t>and beyond disciplines are transcended and</a:t>
            </a:r>
          </a:p>
          <a:p>
            <a:r>
              <a:rPr lang="en-US" sz="3200" dirty="0"/>
              <a:t>knowledge and perspectives from different</a:t>
            </a:r>
          </a:p>
          <a:p>
            <a:r>
              <a:rPr lang="en-US" sz="3200" dirty="0"/>
              <a:t>scientific disciplines as well as </a:t>
            </a:r>
            <a:r>
              <a:rPr lang="en-US" sz="3200" dirty="0">
                <a:solidFill>
                  <a:srgbClr val="0000FF"/>
                </a:solidFill>
              </a:rPr>
              <a:t>non-scientific</a:t>
            </a:r>
          </a:p>
          <a:p>
            <a:r>
              <a:rPr lang="en-US" sz="3200" dirty="0"/>
              <a:t>sources are </a:t>
            </a:r>
            <a:r>
              <a:rPr lang="en-US" sz="3200" dirty="0" smtClean="0"/>
              <a:t>integrated.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" y="4409817"/>
            <a:ext cx="9075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Citado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CHOI, B.C.K.; PAK, A.W.P. </a:t>
            </a:r>
            <a:r>
              <a:rPr lang="en-US" sz="2000" dirty="0" err="1" smtClean="0"/>
              <a:t>Multidisciplinarity</a:t>
            </a:r>
            <a:r>
              <a:rPr lang="en-US" sz="2000" dirty="0"/>
              <a:t>, </a:t>
            </a:r>
            <a:r>
              <a:rPr lang="en-US" sz="2000" dirty="0" err="1"/>
              <a:t>interdisciplinarity</a:t>
            </a:r>
            <a:r>
              <a:rPr lang="en-US" sz="2000" dirty="0"/>
              <a:t> and </a:t>
            </a:r>
            <a:r>
              <a:rPr lang="en-US" sz="2000" dirty="0" err="1" smtClean="0"/>
              <a:t>transdisciplinarity</a:t>
            </a:r>
            <a:r>
              <a:rPr lang="en-US" sz="2000" dirty="0"/>
              <a:t> </a:t>
            </a:r>
            <a:r>
              <a:rPr lang="en-US" sz="2000" dirty="0" smtClean="0"/>
              <a:t>in </a:t>
            </a:r>
            <a:r>
              <a:rPr lang="en-US" sz="2000" dirty="0"/>
              <a:t>health research, services, </a:t>
            </a:r>
            <a:r>
              <a:rPr lang="en-US" sz="2000" dirty="0" smtClean="0"/>
              <a:t>education and </a:t>
            </a:r>
            <a:r>
              <a:rPr lang="en-US" sz="2000" dirty="0"/>
              <a:t>policy: 1. Definitions, objectives, and</a:t>
            </a:r>
          </a:p>
          <a:p>
            <a:r>
              <a:rPr lang="en-US" sz="2000" dirty="0"/>
              <a:t>evidence of </a:t>
            </a:r>
            <a:r>
              <a:rPr lang="en-US" sz="2000" dirty="0" smtClean="0"/>
              <a:t>effectiveness. </a:t>
            </a:r>
            <a:r>
              <a:rPr lang="en-US" sz="2000" dirty="0" err="1" smtClean="0"/>
              <a:t>Clin</a:t>
            </a:r>
            <a:r>
              <a:rPr lang="en-US" sz="2000" dirty="0" smtClean="0"/>
              <a:t>. Invest. Med. v. 29, n. 6, 2006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867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3999" y="161836"/>
            <a:ext cx="865731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C0504D"/>
                </a:solidFill>
              </a:rPr>
              <a:t>Transdisciplinary</a:t>
            </a:r>
            <a:r>
              <a:rPr lang="en-US" sz="2800" dirty="0"/>
              <a:t> projects are those in </a:t>
            </a:r>
            <a:r>
              <a:rPr lang="en-US" sz="2800" dirty="0" smtClean="0"/>
              <a:t>which researchers </a:t>
            </a:r>
            <a:r>
              <a:rPr lang="en-US" sz="2800" dirty="0"/>
              <a:t>from different fields not </a:t>
            </a:r>
            <a:r>
              <a:rPr lang="en-US" sz="2800" dirty="0" smtClean="0"/>
              <a:t>only work </a:t>
            </a:r>
            <a:r>
              <a:rPr lang="en-US" sz="2800" dirty="0"/>
              <a:t>closely together on a common </a:t>
            </a:r>
            <a:r>
              <a:rPr lang="en-US" sz="2800" dirty="0" smtClean="0"/>
              <a:t>problem over </a:t>
            </a:r>
            <a:r>
              <a:rPr lang="en-US" sz="2800" dirty="0"/>
              <a:t>an extended period but also create </a:t>
            </a:r>
            <a:r>
              <a:rPr lang="en-US" sz="2800" dirty="0" smtClean="0"/>
              <a:t>a </a:t>
            </a:r>
            <a:r>
              <a:rPr lang="en-US" sz="2800" dirty="0"/>
              <a:t>shared conceptual model of the problem </a:t>
            </a:r>
            <a:r>
              <a:rPr lang="en-US" sz="2800" dirty="0" smtClean="0"/>
              <a:t>that integrates </a:t>
            </a:r>
            <a:r>
              <a:rPr lang="en-US" sz="2800" dirty="0"/>
              <a:t>and transcends each of their </a:t>
            </a:r>
            <a:r>
              <a:rPr lang="en-US" sz="2800" dirty="0" smtClean="0"/>
              <a:t>separate </a:t>
            </a:r>
            <a:r>
              <a:rPr lang="en-US" sz="2800" dirty="0"/>
              <a:t>disciplinary </a:t>
            </a:r>
            <a:r>
              <a:rPr lang="en-US" sz="2800" dirty="0" smtClean="0"/>
              <a:t>perspectives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12" y="2924944"/>
            <a:ext cx="9107488" cy="1200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ROSENFIELD P.L. The potential of </a:t>
            </a:r>
            <a:r>
              <a:rPr lang="en-US" sz="2400" dirty="0" err="1"/>
              <a:t>transdisciplinary</a:t>
            </a:r>
            <a:r>
              <a:rPr lang="en-US" sz="2400" dirty="0"/>
              <a:t> research for sustaining and extending linkages between the health and social sciences. </a:t>
            </a:r>
            <a:r>
              <a:rPr lang="en-US" sz="2400" dirty="0" err="1"/>
              <a:t>Soc</a:t>
            </a:r>
            <a:r>
              <a:rPr lang="en-US" sz="2400" dirty="0"/>
              <a:t> </a:t>
            </a:r>
            <a:r>
              <a:rPr lang="en-US" sz="2400" dirty="0" err="1"/>
              <a:t>Sci</a:t>
            </a:r>
            <a:r>
              <a:rPr lang="en-US" sz="2400" dirty="0"/>
              <a:t> Med 1992; 35: 1343-57.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" y="4409817"/>
            <a:ext cx="9075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Citado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CHOI, B.C.K.; PAK, A.W.P. </a:t>
            </a:r>
            <a:r>
              <a:rPr lang="en-US" sz="2000" dirty="0" err="1" smtClean="0"/>
              <a:t>Multidisciplinarity</a:t>
            </a:r>
            <a:r>
              <a:rPr lang="en-US" sz="2000" dirty="0"/>
              <a:t>, </a:t>
            </a:r>
            <a:r>
              <a:rPr lang="en-US" sz="2000" dirty="0" err="1"/>
              <a:t>interdisciplinarity</a:t>
            </a:r>
            <a:r>
              <a:rPr lang="en-US" sz="2000" dirty="0"/>
              <a:t> and </a:t>
            </a:r>
            <a:r>
              <a:rPr lang="en-US" sz="2000" dirty="0" err="1" smtClean="0"/>
              <a:t>transdisciplinarity</a:t>
            </a:r>
            <a:r>
              <a:rPr lang="en-US" sz="2000" dirty="0"/>
              <a:t> </a:t>
            </a:r>
            <a:r>
              <a:rPr lang="en-US" sz="2000" dirty="0" smtClean="0"/>
              <a:t>in </a:t>
            </a:r>
            <a:r>
              <a:rPr lang="en-US" sz="2000" dirty="0"/>
              <a:t>health research, services, </a:t>
            </a:r>
            <a:r>
              <a:rPr lang="en-US" sz="2000" dirty="0" smtClean="0"/>
              <a:t>education and </a:t>
            </a:r>
            <a:r>
              <a:rPr lang="en-US" sz="2000" dirty="0"/>
              <a:t>policy: 1. Definitions, objectives, and</a:t>
            </a:r>
          </a:p>
          <a:p>
            <a:r>
              <a:rPr lang="en-US" sz="2000" dirty="0"/>
              <a:t>evidence of </a:t>
            </a:r>
            <a:r>
              <a:rPr lang="en-US" sz="2000" dirty="0" smtClean="0"/>
              <a:t>effectiveness. </a:t>
            </a:r>
            <a:r>
              <a:rPr lang="en-US" sz="2000" dirty="0" err="1" smtClean="0"/>
              <a:t>Clin</a:t>
            </a:r>
            <a:r>
              <a:rPr lang="en-US" sz="2000" dirty="0" smtClean="0"/>
              <a:t>. Invest. Med. v. 29, n. 6, 2006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787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384"/>
            <a:ext cx="9144000" cy="7581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>
                <a:solidFill>
                  <a:srgbClr val="000090"/>
                </a:solidFill>
              </a:rPr>
              <a:t>Portanto</a:t>
            </a:r>
            <a:r>
              <a:rPr lang="en-US" sz="3600" dirty="0" smtClean="0">
                <a:solidFill>
                  <a:srgbClr val="000090"/>
                </a:solidFill>
              </a:rPr>
              <a:t> . . .</a:t>
            </a: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3999" y="1000463"/>
            <a:ext cx="86836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 smtClean="0"/>
              <a:t>Parece</a:t>
            </a:r>
            <a:r>
              <a:rPr lang="en-US" sz="3200" dirty="0" smtClean="0"/>
              <a:t> </a:t>
            </a:r>
            <a:r>
              <a:rPr lang="en-US" sz="3200" dirty="0" err="1" smtClean="0"/>
              <a:t>prudente</a:t>
            </a:r>
            <a:r>
              <a:rPr lang="en-US" sz="3200" dirty="0" smtClean="0"/>
              <a:t> </a:t>
            </a:r>
            <a:r>
              <a:rPr lang="en-US" sz="3200" dirty="0" err="1" smtClean="0"/>
              <a:t>evitar</a:t>
            </a:r>
            <a:r>
              <a:rPr lang="en-US" sz="3200" dirty="0" smtClean="0"/>
              <a:t> </a:t>
            </a:r>
            <a:r>
              <a:rPr lang="en-US" sz="3200" dirty="0" err="1" smtClean="0"/>
              <a:t>definições</a:t>
            </a:r>
            <a:r>
              <a:rPr lang="en-US" sz="3200" dirty="0" smtClean="0"/>
              <a:t> </a:t>
            </a:r>
            <a:r>
              <a:rPr lang="en-US" sz="3200" dirty="0" err="1" smtClean="0"/>
              <a:t>apressadas</a:t>
            </a:r>
            <a:r>
              <a:rPr lang="en-US" sz="3200" dirty="0" smtClean="0"/>
              <a:t> </a:t>
            </a:r>
            <a:r>
              <a:rPr lang="en-US" sz="3200" dirty="0" err="1" smtClean="0"/>
              <a:t>sobre</a:t>
            </a:r>
            <a:r>
              <a:rPr lang="en-US" sz="3200" dirty="0" smtClean="0"/>
              <a:t> o </a:t>
            </a:r>
            <a:r>
              <a:rPr lang="en-US" sz="3200" dirty="0" err="1" smtClean="0"/>
              <a:t>que</a:t>
            </a:r>
            <a:r>
              <a:rPr lang="en-US" sz="3200" dirty="0" smtClean="0"/>
              <a:t> </a:t>
            </a:r>
            <a:r>
              <a:rPr lang="en-US" sz="3200" dirty="0" err="1" smtClean="0"/>
              <a:t>é</a:t>
            </a:r>
            <a:r>
              <a:rPr lang="en-US" sz="3200" dirty="0" smtClean="0"/>
              <a:t> inter e </a:t>
            </a:r>
            <a:r>
              <a:rPr lang="en-US" sz="3200" dirty="0" err="1" smtClean="0"/>
              <a:t>transdisciplinaridade</a:t>
            </a:r>
            <a:r>
              <a:rPr lang="en-US" sz="3200" dirty="0" smtClean="0"/>
              <a:t>, </a:t>
            </a:r>
            <a:r>
              <a:rPr lang="en-US" sz="3200" dirty="0" err="1" smtClean="0"/>
              <a:t>sendo</a:t>
            </a:r>
            <a:r>
              <a:rPr lang="en-US" sz="3200" dirty="0" smtClean="0"/>
              <a:t> </a:t>
            </a:r>
            <a:r>
              <a:rPr lang="en-US" sz="3200" dirty="0" err="1" smtClean="0"/>
              <a:t>preferível</a:t>
            </a:r>
            <a:r>
              <a:rPr lang="en-US" sz="3200" dirty="0" smtClean="0"/>
              <a:t> </a:t>
            </a:r>
            <a:r>
              <a:rPr lang="en-US" sz="3200" dirty="0" err="1" smtClean="0"/>
              <a:t>analisar</a:t>
            </a:r>
            <a:r>
              <a:rPr lang="en-US" sz="3200" dirty="0" smtClean="0"/>
              <a:t> </a:t>
            </a:r>
            <a:r>
              <a:rPr lang="en-US" sz="3200" dirty="0" err="1" smtClean="0"/>
              <a:t>como</a:t>
            </a:r>
            <a:r>
              <a:rPr lang="en-US" sz="3200" dirty="0" smtClean="0"/>
              <a:t> </a:t>
            </a:r>
            <a:r>
              <a:rPr lang="en-US" sz="3200" dirty="0" err="1" smtClean="0"/>
              <a:t>essas</a:t>
            </a:r>
            <a:r>
              <a:rPr lang="en-US" sz="3200" dirty="0" smtClean="0"/>
              <a:t> </a:t>
            </a:r>
            <a:r>
              <a:rPr lang="en-US" sz="3200" dirty="0" err="1" smtClean="0"/>
              <a:t>atividades</a:t>
            </a:r>
            <a:r>
              <a:rPr lang="en-US" sz="3200" dirty="0" smtClean="0"/>
              <a:t> se </a:t>
            </a:r>
            <a:r>
              <a:rPr lang="en-US" sz="3200" dirty="0" err="1" smtClean="0"/>
              <a:t>apresentam</a:t>
            </a:r>
            <a:r>
              <a:rPr lang="en-US" sz="3200" dirty="0" smtClean="0"/>
              <a:t> no debate </a:t>
            </a:r>
            <a:r>
              <a:rPr lang="en-US" sz="3200" dirty="0" err="1" smtClean="0"/>
              <a:t>acadêmico</a:t>
            </a: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4340285" y="3062566"/>
            <a:ext cx="4597339" cy="3620809"/>
            <a:chOff x="3905250" y="2781141"/>
            <a:chExt cx="4803715" cy="3826076"/>
          </a:xfrm>
        </p:grpSpPr>
        <p:pic>
          <p:nvPicPr>
            <p:cNvPr id="6" name="Picture 5" descr="pape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5250" y="2781141"/>
              <a:ext cx="4803715" cy="382607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32249" y="3257391"/>
              <a:ext cx="4475099" cy="2699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H. R. Leis. In: </a:t>
              </a:r>
              <a:r>
                <a:rPr lang="en-US" sz="3200" dirty="0" err="1" smtClean="0"/>
                <a:t>Interdisciplinaridade</a:t>
              </a:r>
              <a:r>
                <a:rPr lang="en-US" sz="3200" dirty="0" smtClean="0"/>
                <a:t> </a:t>
              </a:r>
              <a:r>
                <a:rPr lang="en-US" sz="3200" dirty="0" err="1" smtClean="0"/>
                <a:t>em</a:t>
              </a:r>
              <a:r>
                <a:rPr lang="en-US" sz="3200" dirty="0" smtClean="0"/>
                <a:t> </a:t>
              </a:r>
              <a:r>
                <a:rPr lang="en-US" sz="3200" dirty="0" err="1" smtClean="0"/>
                <a:t>Ciência</a:t>
              </a:r>
              <a:r>
                <a:rPr lang="en-US" sz="3200" dirty="0" smtClean="0"/>
                <a:t>, </a:t>
              </a:r>
              <a:r>
                <a:rPr lang="en-US" sz="3200" dirty="0" err="1" smtClean="0"/>
                <a:t>Tecnologia</a:t>
              </a:r>
              <a:r>
                <a:rPr lang="en-US" sz="3200" dirty="0" smtClean="0"/>
                <a:t> &amp; </a:t>
              </a:r>
              <a:r>
                <a:rPr lang="en-US" sz="3200" dirty="0" err="1" smtClean="0"/>
                <a:t>Inovação</a:t>
              </a:r>
              <a:r>
                <a:rPr lang="en-US" sz="3200" dirty="0" smtClean="0"/>
                <a:t>. </a:t>
              </a:r>
              <a:r>
                <a:rPr lang="en-US" sz="3200" dirty="0" err="1" smtClean="0"/>
                <a:t>Editora</a:t>
              </a:r>
              <a:r>
                <a:rPr lang="en-US" sz="3200" dirty="0" smtClean="0"/>
                <a:t> </a:t>
              </a:r>
              <a:r>
                <a:rPr lang="en-US" sz="3200" dirty="0" err="1" smtClean="0"/>
                <a:t>Manole</a:t>
              </a:r>
              <a:r>
                <a:rPr lang="en-US" sz="3200" dirty="0" smtClean="0"/>
                <a:t>, 2011</a:t>
              </a:r>
              <a:endParaRPr lang="en-US" sz="3200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9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"/>
          <p:cNvSpPr/>
          <p:nvPr/>
        </p:nvSpPr>
        <p:spPr>
          <a:xfrm>
            <a:off x="-24224" y="1713143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Parece, MAS não é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exclamaVermelhoFundoTran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72" y="1556792"/>
            <a:ext cx="792480" cy="15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2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7684" y="908720"/>
            <a:ext cx="8764903" cy="4053464"/>
            <a:chOff x="201514" y="2483748"/>
            <a:chExt cx="8764903" cy="40534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1514" y="3274446"/>
              <a:ext cx="8764903" cy="3262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 descr="C:\Users\cas\Documents\CAS\Formularios Timbres Modelos\logo_ufrgs_IF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9882" y="2483748"/>
              <a:ext cx="924440" cy="7239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061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tângulo 1"/>
          <p:cNvSpPr/>
          <p:nvPr/>
        </p:nvSpPr>
        <p:spPr>
          <a:xfrm>
            <a:off x="232834" y="1550402"/>
            <a:ext cx="85876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Na pesquisa científica é uma coisa, no ensino é outra bem diferente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416577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77800" y="2205038"/>
            <a:ext cx="8931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4800" dirty="0"/>
              <a:t>http://</a:t>
            </a:r>
            <a:r>
              <a:rPr lang="en-US" sz="4800" dirty="0" err="1"/>
              <a:t>pt.slideshare.net</a:t>
            </a:r>
            <a:r>
              <a:rPr lang="en-US" sz="4800" dirty="0"/>
              <a:t>/</a:t>
            </a:r>
            <a:r>
              <a:rPr lang="en-US" sz="4800" dirty="0" err="1"/>
              <a:t>casifufrgs</a:t>
            </a:r>
            <a:r>
              <a:rPr lang="en-US" sz="4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6947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9192"/>
            <a:ext cx="9144000" cy="7581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smtClean="0">
                <a:solidFill>
                  <a:srgbClr val="000090"/>
                </a:solidFill>
              </a:rPr>
              <a:t>Minha concepção de interdisciplinaridade</a:t>
            </a:r>
            <a:endParaRPr lang="pt-BR" sz="3600" dirty="0">
              <a:solidFill>
                <a:srgbClr val="00009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36663" y="996094"/>
            <a:ext cx="611294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x-none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8000"/>
                </a:solidFill>
              </a:rPr>
              <a:t>Na pesquisa: propriedades emergentes </a:t>
            </a:r>
            <a:endParaRPr lang="x-none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6664" y="1625547"/>
            <a:ext cx="599389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x-none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8000"/>
                </a:solidFill>
              </a:rPr>
              <a:t>No ensino: conceitos transversais </a:t>
            </a:r>
            <a:endParaRPr lang="x-none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9317" y="3413290"/>
            <a:ext cx="393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61574" y="2148767"/>
            <a:ext cx="586898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t-BR" sz="2400" dirty="0" smtClean="0"/>
              <a:t>Consideram-se conceitos biológicos </a:t>
            </a:r>
            <a:r>
              <a:rPr lang="pt-BR" sz="2400" dirty="0" err="1" smtClean="0"/>
              <a:t>transver-sais</a:t>
            </a:r>
            <a:r>
              <a:rPr lang="pt-BR" sz="2400" dirty="0" smtClean="0"/>
              <a:t> e estruturantes aqueles que constituem instrumentos conceptuais cuja compreensão é fundamental para a aprendizagem </a:t>
            </a:r>
            <a:r>
              <a:rPr lang="pt-BR" sz="2400" dirty="0" err="1" smtClean="0"/>
              <a:t>significa-tiva</a:t>
            </a:r>
            <a:r>
              <a:rPr lang="pt-BR" sz="2400" dirty="0" smtClean="0"/>
              <a:t> de grande número de processos </a:t>
            </a:r>
            <a:r>
              <a:rPr lang="pt-BR" sz="2400" dirty="0" err="1" smtClean="0"/>
              <a:t>biológi-cos</a:t>
            </a:r>
            <a:r>
              <a:rPr lang="pt-BR" sz="2400" dirty="0" smtClean="0"/>
              <a:t>.</a:t>
            </a:r>
            <a:endParaRPr lang="pt-BR" sz="2400" dirty="0"/>
          </a:p>
        </p:txBody>
      </p:sp>
      <p:pic>
        <p:nvPicPr>
          <p:cNvPr id="11" name="Picture 10" descr="crosstalk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2" y="929189"/>
            <a:ext cx="2661351" cy="22251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61574" y="4633457"/>
            <a:ext cx="58689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María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Ausenda</a:t>
            </a:r>
            <a:r>
              <a:rPr lang="en-US" sz="2400" dirty="0" smtClean="0"/>
              <a:t>: </a:t>
            </a:r>
            <a:r>
              <a:rPr lang="en-US" sz="2400" dirty="0"/>
              <a:t>http://</a:t>
            </a:r>
            <a:r>
              <a:rPr lang="en-US" sz="2400" dirty="0" err="1"/>
              <a:t>www.rieoei.org</a:t>
            </a:r>
            <a:r>
              <a:rPr lang="en-US" sz="2400" dirty="0"/>
              <a:t>/</a:t>
            </a:r>
            <a:r>
              <a:rPr lang="en-US" sz="2400" dirty="0" err="1"/>
              <a:t>rie_contenedor.php?numero</a:t>
            </a:r>
            <a:r>
              <a:rPr lang="en-US" sz="2400" dirty="0"/>
              <a:t>=experiencias23&amp;titulo=Conceitos%20transversais%20e%20estruturantes%20no%20ensino%20da%20Biologia </a:t>
            </a:r>
          </a:p>
        </p:txBody>
      </p:sp>
    </p:spTree>
    <p:extLst>
      <p:ext uri="{BB962C8B-B14F-4D97-AF65-F5344CB8AC3E}">
        <p14:creationId xmlns:p14="http://schemas.microsoft.com/office/powerpoint/2010/main" val="306824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tângulo 1"/>
          <p:cNvSpPr/>
          <p:nvPr/>
        </p:nvSpPr>
        <p:spPr>
          <a:xfrm>
            <a:off x="232834" y="836712"/>
            <a:ext cx="858763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5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 que temos no Brasil?</a:t>
            </a:r>
          </a:p>
          <a:p>
            <a:pPr marL="742950" indent="-7429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4000" dirty="0" smtClean="0">
                <a:ln w="10541" cmpd="sng">
                  <a:solidFill>
                    <a:schemeClr val="accent2"/>
                  </a:solidFill>
                  <a:prstDash val="solid"/>
                </a:ln>
                <a:solidFill>
                  <a:srgbClr val="C0504D"/>
                </a:solidFill>
                <a:latin typeface="Papyrus"/>
                <a:cs typeface="Papyrus"/>
              </a:rPr>
              <a:t>Destaco três livros</a:t>
            </a:r>
          </a:p>
          <a:p>
            <a:pPr marL="742950" indent="-74295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4000" dirty="0" smtClean="0">
                <a:ln w="10541" cmpd="sng">
                  <a:solidFill>
                    <a:schemeClr val="accent2"/>
                  </a:solidFill>
                  <a:prstDash val="solid"/>
                </a:ln>
                <a:solidFill>
                  <a:srgbClr val="C0504D"/>
                </a:solidFill>
                <a:latin typeface="Papyrus"/>
                <a:cs typeface="Papyrus"/>
              </a:rPr>
              <a:t>A literatura em periódicos é extensa. Pretendo analisá-la para outro seminário</a:t>
            </a:r>
            <a:endParaRPr lang="pt-BR" sz="4000" dirty="0">
              <a:ln w="10541" cmpd="sng">
                <a:solidFill>
                  <a:schemeClr val="accent2"/>
                </a:solidFill>
                <a:prstDash val="solid"/>
              </a:ln>
              <a:solidFill>
                <a:srgbClr val="C0504D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134898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vanDominguesTransdiscUFMG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97" y="-19451"/>
            <a:ext cx="4623603" cy="6858000"/>
          </a:xfrm>
          <a:prstGeom prst="rect">
            <a:avLst/>
          </a:prstGeom>
        </p:spPr>
      </p:pic>
      <p:sp>
        <p:nvSpPr>
          <p:cNvPr id="3" name="Retângulo 1"/>
          <p:cNvSpPr/>
          <p:nvPr/>
        </p:nvSpPr>
        <p:spPr>
          <a:xfrm>
            <a:off x="232834" y="260648"/>
            <a:ext cx="412314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Instituto de Estudos Avançados Transdisciplinares (IEAT) da UFMG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Ciclo de Seminários em 2001.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Livro publicado em 2005.</a:t>
            </a:r>
            <a:endParaRPr lang="pt-BR" sz="32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183768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1"/>
          <p:cNvSpPr/>
          <p:nvPr/>
        </p:nvSpPr>
        <p:spPr>
          <a:xfrm>
            <a:off x="232834" y="260648"/>
            <a:ext cx="4123142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Editora Manole, 2011</a:t>
            </a:r>
            <a:endParaRPr lang="pt-BR" sz="32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  <p:pic>
        <p:nvPicPr>
          <p:cNvPr id="4" name="Picture 3" descr="PhilippiSilvaNetoInterdisc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72" y="-27384"/>
            <a:ext cx="447844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984" y="980728"/>
            <a:ext cx="42610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http://</a:t>
            </a:r>
            <a:r>
              <a:rPr lang="en-US" sz="2400" dirty="0" err="1">
                <a:solidFill>
                  <a:srgbClr val="000090"/>
                </a:solidFill>
              </a:rPr>
              <a:t>www.manole.com.br</a:t>
            </a:r>
            <a:r>
              <a:rPr lang="en-US" sz="2400" dirty="0">
                <a:solidFill>
                  <a:srgbClr val="000090"/>
                </a:solidFill>
              </a:rPr>
              <a:t>/interdisciplinaridade-em-ciencia-tecnologia-e-inovacao-pr-4930-183996.htm</a:t>
            </a:r>
          </a:p>
        </p:txBody>
      </p:sp>
    </p:spTree>
    <p:extLst>
      <p:ext uri="{BB962C8B-B14F-4D97-AF65-F5344CB8AC3E}">
        <p14:creationId xmlns:p14="http://schemas.microsoft.com/office/powerpoint/2010/main" val="356108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tângulo 1"/>
          <p:cNvSpPr/>
          <p:nvPr/>
        </p:nvSpPr>
        <p:spPr>
          <a:xfrm>
            <a:off x="179512" y="1484784"/>
            <a:ext cx="878497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Vivências de pesquisadores brasileiros nas ciências da natureza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24696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aUtop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48" y="0"/>
            <a:ext cx="4593252" cy="6858000"/>
          </a:xfrm>
          <a:prstGeom prst="rect">
            <a:avLst/>
          </a:prstGeom>
        </p:spPr>
      </p:pic>
      <p:pic>
        <p:nvPicPr>
          <p:cNvPr id="4" name="Picture 3" descr="pap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9190"/>
            <a:ext cx="4482443" cy="4493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987" y="822065"/>
            <a:ext cx="4615638" cy="338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Pode</a:t>
            </a:r>
            <a:r>
              <a:rPr lang="en-US" sz="3200" dirty="0" smtClean="0"/>
              <a:t> </a:t>
            </a:r>
            <a:r>
              <a:rPr lang="en-US" sz="3200" dirty="0" err="1" smtClean="0"/>
              <a:t>ser</a:t>
            </a:r>
            <a:r>
              <a:rPr lang="en-US" sz="3200" dirty="0" smtClean="0"/>
              <a:t> </a:t>
            </a:r>
            <a:r>
              <a:rPr lang="en-US" sz="3200" dirty="0" err="1" smtClean="0"/>
              <a:t>obtido</a:t>
            </a:r>
            <a:r>
              <a:rPr lang="en-US" sz="3200" dirty="0" smtClean="0"/>
              <a:t> </a:t>
            </a:r>
            <a:r>
              <a:rPr lang="en-US" sz="3200" dirty="0" err="1" smtClean="0"/>
              <a:t>gratuitamente</a:t>
            </a:r>
            <a:r>
              <a:rPr lang="en-US" sz="3200" dirty="0" smtClean="0"/>
              <a:t>, </a:t>
            </a:r>
            <a:r>
              <a:rPr lang="en-US" sz="3200" dirty="0" err="1" smtClean="0"/>
              <a:t>mediante</a:t>
            </a:r>
            <a:r>
              <a:rPr lang="en-US" sz="3200" dirty="0" smtClean="0"/>
              <a:t> </a:t>
            </a:r>
            <a:r>
              <a:rPr lang="en-US" sz="3200" dirty="0" err="1" smtClean="0"/>
              <a:t>pagamento</a:t>
            </a:r>
            <a:r>
              <a:rPr lang="en-US" sz="3200" dirty="0" smtClean="0"/>
              <a:t> de </a:t>
            </a:r>
            <a:r>
              <a:rPr lang="en-US" sz="3200" dirty="0" err="1" smtClean="0"/>
              <a:t>despesas</a:t>
            </a:r>
            <a:r>
              <a:rPr lang="en-US" sz="3200" dirty="0" smtClean="0"/>
              <a:t> </a:t>
            </a:r>
            <a:r>
              <a:rPr lang="en-US" sz="3200" dirty="0" err="1" smtClean="0"/>
              <a:t>postais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Secretaria</a:t>
            </a:r>
            <a:r>
              <a:rPr lang="en-US" sz="3200" dirty="0" smtClean="0"/>
              <a:t> do </a:t>
            </a:r>
            <a:r>
              <a:rPr lang="en-US" sz="3200" dirty="0" err="1"/>
              <a:t>Imea</a:t>
            </a:r>
            <a:r>
              <a:rPr lang="en-US" sz="3200" dirty="0"/>
              <a:t> </a:t>
            </a:r>
            <a:r>
              <a:rPr lang="en-US" sz="2400" dirty="0"/>
              <a:t>&lt;</a:t>
            </a:r>
            <a:r>
              <a:rPr lang="en-US" sz="2400" dirty="0" err="1"/>
              <a:t>secretaria.imea@unila.edu.br</a:t>
            </a:r>
            <a:r>
              <a:rPr lang="en-US" sz="2400" dirty="0" smtClean="0"/>
              <a:t>&gt;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1353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clamaVermelhoFundoTran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844824"/>
            <a:ext cx="792480" cy="1518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tângulo 1"/>
          <p:cNvSpPr/>
          <p:nvPr/>
        </p:nvSpPr>
        <p:spPr>
          <a:xfrm>
            <a:off x="2051720" y="2132856"/>
            <a:ext cx="43204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Muito obrigado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48722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"/>
          <p:cNvSpPr/>
          <p:nvPr/>
        </p:nvSpPr>
        <p:spPr>
          <a:xfrm>
            <a:off x="251520" y="892729"/>
            <a:ext cx="61083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 imaginário popular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tângulo 1"/>
          <p:cNvSpPr/>
          <p:nvPr/>
        </p:nvSpPr>
        <p:spPr>
          <a:xfrm>
            <a:off x="2267744" y="2830363"/>
            <a:ext cx="45301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A </a:t>
            </a:r>
            <a:r>
              <a:rPr lang="pt-BR" sz="44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geléia</a:t>
            </a: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geral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  <p:sp>
        <p:nvSpPr>
          <p:cNvPr id="10" name="Retângulo 1"/>
          <p:cNvSpPr/>
          <p:nvPr/>
        </p:nvSpPr>
        <p:spPr>
          <a:xfrm>
            <a:off x="1187624" y="1916832"/>
            <a:ext cx="7200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 tema na Web </a:t>
            </a:r>
            <a:r>
              <a:rPr lang="pt-BR" sz="44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of</a:t>
            </a:r>
            <a:r>
              <a:rPr lang="pt-BR" sz="44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 Science</a:t>
            </a:r>
            <a:endParaRPr lang="pt-BR" sz="44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416187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5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2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braCabec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647700"/>
            <a:ext cx="7874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8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8916" y="6390217"/>
            <a:ext cx="5188468" cy="4660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carlos.alberto@ufersa.edu.br</a:t>
            </a:r>
            <a:r>
              <a:rPr lang="en-US" dirty="0" smtClean="0">
                <a:solidFill>
                  <a:schemeClr val="tx1"/>
                </a:solidFill>
              </a:rPr>
              <a:t> / </a:t>
            </a:r>
            <a:r>
              <a:rPr lang="en-US" dirty="0" err="1" smtClean="0">
                <a:solidFill>
                  <a:schemeClr val="tx1"/>
                </a:solidFill>
              </a:rPr>
              <a:t>cas.ufrgs@gmail.com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 descr="lampada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4016"/>
            <a:ext cx="6021288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3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144"/>
            <a:ext cx="9144000" cy="6534232"/>
          </a:xfrm>
          <a:prstGeom prst="rect">
            <a:avLst/>
          </a:prstGeom>
        </p:spPr>
      </p:pic>
      <p:sp>
        <p:nvSpPr>
          <p:cNvPr id="4" name="Retângulo 1"/>
          <p:cNvSpPr/>
          <p:nvPr/>
        </p:nvSpPr>
        <p:spPr>
          <a:xfrm>
            <a:off x="1" y="-27384"/>
            <a:ext cx="9144000" cy="707886"/>
          </a:xfrm>
          <a:prstGeom prst="rect">
            <a:avLst/>
          </a:prstGeom>
          <a:solidFill>
            <a:srgbClr val="EFE1A2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8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0090"/>
                </a:solidFill>
                <a:latin typeface="Papyrus"/>
                <a:cs typeface="Papyrus"/>
              </a:rPr>
              <a:t>Transdisciplinaridade</a:t>
            </a:r>
            <a:endParaRPr lang="pt-BR" sz="320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0090"/>
              </a:solidFill>
              <a:latin typeface="Papyrus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228621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15846</TotalTime>
  <Words>1628</Words>
  <Application>Microsoft Macintosh PowerPoint</Application>
  <PresentationFormat>On-screen Show (4:3)</PresentationFormat>
  <Paragraphs>247</Paragraphs>
  <Slides>46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Inter, Multi, Trans: Para onde vai a disciplinaridade?</vt:lpstr>
      <vt:lpstr>Inter, Multi, Trans: Para onde vai a disciplinaridade?</vt:lpstr>
      <vt:lpstr>Inter, Multi, Trans: Para onde vai a disciplinaridade?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IF-UFRGS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Alberto dos Santos</dc:creator>
  <cp:lastModifiedBy>Carlos Alberto dos Santos</cp:lastModifiedBy>
  <cp:revision>227</cp:revision>
  <dcterms:created xsi:type="dcterms:W3CDTF">2014-05-13T01:35:41Z</dcterms:created>
  <dcterms:modified xsi:type="dcterms:W3CDTF">2016-04-14T21:18:48Z</dcterms:modified>
</cp:coreProperties>
</file>